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73" r:id="rId2"/>
    <p:sldId id="353" r:id="rId3"/>
    <p:sldId id="258" r:id="rId4"/>
    <p:sldId id="259" r:id="rId5"/>
    <p:sldId id="364" r:id="rId6"/>
    <p:sldId id="261" r:id="rId7"/>
    <p:sldId id="333" r:id="rId8"/>
    <p:sldId id="363" r:id="rId9"/>
    <p:sldId id="335" r:id="rId10"/>
    <p:sldId id="336" r:id="rId11"/>
    <p:sldId id="337" r:id="rId12"/>
    <p:sldId id="338" r:id="rId13"/>
    <p:sldId id="343" r:id="rId14"/>
    <p:sldId id="344" r:id="rId15"/>
    <p:sldId id="345" r:id="rId16"/>
    <p:sldId id="365" r:id="rId17"/>
    <p:sldId id="358" r:id="rId18"/>
    <p:sldId id="366" r:id="rId19"/>
    <p:sldId id="360" r:id="rId20"/>
    <p:sldId id="367" r:id="rId21"/>
    <p:sldId id="368" r:id="rId22"/>
    <p:sldId id="369" r:id="rId23"/>
    <p:sldId id="370" r:id="rId24"/>
    <p:sldId id="371" r:id="rId25"/>
    <p:sldId id="372" r:id="rId26"/>
    <p:sldId id="35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80" y="5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8563C-CAB3-4AF9-9A1A-4DED91CDF32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E9261-AD2B-4BD7-83CD-996BDBE6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0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84C80-7873-4B3D-8316-E2AEB9FA94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38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FC74-456A-941E-73E7-B109D1FC7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3CDD7-2636-0DA0-F8F4-967CC0CCC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EC1FA-19C0-E62E-F287-ABECD5FA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D2CD-2B93-4D34-A538-C8E33E975F1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2D2DC-BA35-137E-D441-79AE66B2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1D3EC-E657-93AD-0E0A-C115BC84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80D-1A8B-4737-B6B5-2ADF63709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0071-9468-19B2-19A5-001CCE44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43FEB-696F-A944-5F5C-25883B3DF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DF0FC-84CA-7BA1-3CEE-E7424EFC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D2CD-2B93-4D34-A538-C8E33E975F1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E702A-71AF-503A-D7F5-FC769147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05637-01D6-AC3B-23E6-879AC4B1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80D-1A8B-4737-B6B5-2ADF63709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7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702957-26ED-DA79-E6CF-D03E324BD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C16BF-1A8B-BCAA-9A95-C1B70AF4A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58E34-0323-0A70-5520-2CD9C52A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D2CD-2B93-4D34-A538-C8E33E975F1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C8C8F-6C8C-CA79-8C8F-F2B4183C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A6AC4-90FD-AE46-1F7A-F263F1D5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80D-1A8B-4737-B6B5-2ADF63709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9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CFD0-BF72-E2F9-EFD2-1CA00597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5D13B-A7FB-0D7C-BFEE-70462D98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48AA3-5C2E-DA6F-6A04-63393125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D2CD-2B93-4D34-A538-C8E33E975F1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B248A-EF0C-B742-7FB6-91666228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5565E-2E5E-3A1F-20AC-F6794836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80D-1A8B-4737-B6B5-2ADF63709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47BE-2D54-8807-F68B-A20EC9C0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99F11-A607-7D5F-ED9F-5EA7F63C6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507AA-FFA8-F202-FA01-BC02A340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D2CD-2B93-4D34-A538-C8E33E975F1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5ECB5-020C-70C9-28D3-E18488B5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65A62-8D58-CB23-F879-1D590658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80D-1A8B-4737-B6B5-2ADF63709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9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4B83-74CA-6AD7-B1D6-C3CD00A1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0F209-6AEF-22B7-F022-31FCC6AB9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3A6C-4809-A24F-8A6E-FE92D1D29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43E9F-BF6A-94BA-F5EA-C8C8BA37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D2CD-2B93-4D34-A538-C8E33E975F1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916EF-E81E-664D-6CC3-16D65CE6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30713-049E-80A9-CB8F-EF4A47CC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80D-1A8B-4737-B6B5-2ADF63709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8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0B1D-228F-E2E2-2A1F-037EC5AA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0E344-0B1A-D8BB-9606-A4B1109EE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02FC0-F627-CB64-4C8E-381806130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51C04-57C5-AB9B-D5F5-90CF83BBE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A383E-4D67-CDBF-C7F5-B5A834914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96EB0-6AE1-B4E7-82EC-615A6AC4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D2CD-2B93-4D34-A538-C8E33E975F1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51024-BEFA-EDAB-077A-BC19B7BA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FF393-37DE-8A7F-5E21-D421FBA4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80D-1A8B-4737-B6B5-2ADF63709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5D62-CE38-D13F-11BE-F6E12D7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2DC39-8A18-7251-B647-7EB0747C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D2CD-2B93-4D34-A538-C8E33E975F1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CD22D-7591-AF5A-C24D-A35F7971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AE131-7616-668C-38EA-616668E9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80D-1A8B-4737-B6B5-2ADF63709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1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06EBB-D50A-4D4F-F044-5BEB6048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D2CD-2B93-4D34-A538-C8E33E975F1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0E941-EB52-FF1A-43D0-B2FB31AD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E95FE-E04F-21E4-9F50-82A2C1D2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80D-1A8B-4737-B6B5-2ADF63709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8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960F-8DCB-8970-51D1-95B9DA55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D321B-05F9-4667-C1FE-95826D7D1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8687E-02A5-5165-30B6-03C51CA6D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95BA1-A1F5-8711-67E3-60F563CA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D2CD-2B93-4D34-A538-C8E33E975F1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3212B-9F98-952A-6F2F-097ECCD6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F1F25-4AC5-1492-BB57-881F7662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80D-1A8B-4737-B6B5-2ADF63709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086D8-6C0F-549B-B4EB-0BA893BF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9A988-5AE7-F7BD-F6C7-36D0BB45B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DE57F-BD53-C7A6-C563-65DE36443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C608D-4E01-857A-6026-8DD00A03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D2CD-2B93-4D34-A538-C8E33E975F1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0A645-8FCA-4D66-9243-E590401F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1A16B-08B6-621A-E05D-F370293B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80D-1A8B-4737-B6B5-2ADF63709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9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09E0F-5FBA-D5B5-D2BC-FAE48548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1F345-4383-251B-380F-15348810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02A1D-B3F0-CD7E-8FF8-DB8B924EF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D2CD-2B93-4D34-A538-C8E33E975F1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5536A-01C2-DEF6-5521-C8B0D090B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271B-C9EA-5F01-B186-1CFA9DEB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3680D-1A8B-4737-B6B5-2ADF63709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1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evolution.com/news/spacex-launches-another-satellite-rocket-lands-on-of-course-i-still-love-you-110332.html" TargetMode="External"/><Relationship Id="rId7" Type="http://schemas.openxmlformats.org/officeDocument/2006/relationships/image" Target="../media/image21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17/06/relationships/model3d" Target="../media/model3d1.glb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95128916@N00/14440771677" TargetMode="External"/><Relationship Id="rId5" Type="http://schemas.openxmlformats.org/officeDocument/2006/relationships/image" Target="../media/image22.jpg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hyperlink" Target="https://www.flickr.com/photos/95128916@N00/14440771677" TargetMode="Externa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ar-crash-accident-car-collision-3309157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nio.com/transportation-vehicles/cars-automobile/winter-wheel-vehicle-car-tire-chain-metalware" TargetMode="External"/><Relationship Id="rId5" Type="http://schemas.openxmlformats.org/officeDocument/2006/relationships/image" Target="../media/image25.jpg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hyperlink" Target="https://pixnio.com/transportation-vehicles/cars-automobile/winter-wheel-vehicle-car-tire-chain-metalware" TargetMode="Externa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ytoday.ca/local-news/who-wears-a-seatbelt-less-men-or-women-378204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hyperlink" Target="https://www.baytoday.ca/local-news/who-wears-a-seatbelt-less-men-or-women-378204" TargetMode="Externa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2395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drive.com/tech/22540/two-near-misses-at-ports-of-jersey-airport-spark-concern-about-drone-law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hotos show plane precariously dangling upside down from power lines in  Minnesota">
            <a:extLst>
              <a:ext uri="{FF2B5EF4-FFF2-40B4-BE49-F238E27FC236}">
                <a16:creationId xmlns:a16="http://schemas.microsoft.com/office/drawing/2014/main" id="{866875BA-964E-F6E0-FF2E-0C48E3E75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r="-1" b="5449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DBFA83-0C50-0D80-505A-69ABBECFC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700" y="192265"/>
            <a:ext cx="9144000" cy="1920588"/>
          </a:xfrm>
        </p:spPr>
        <p:txBody>
          <a:bodyPr>
            <a:normAutofit/>
          </a:bodyPr>
          <a:lstStyle/>
          <a:p>
            <a:pPr algn="r"/>
            <a:r>
              <a:rPr lang="en-US" sz="6600" dirty="0">
                <a:solidFill>
                  <a:schemeClr val="bg1"/>
                </a:solidFill>
              </a:rPr>
              <a:t>Introduction to 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Safety Risk Management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89339F8-CC05-0DF1-EE59-071FA34AE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76" y="4526638"/>
            <a:ext cx="9144000" cy="9143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NextGen Enterprise Safety Team</a:t>
            </a:r>
          </a:p>
          <a:p>
            <a:r>
              <a:rPr lang="en-US" dirty="0">
                <a:solidFill>
                  <a:srgbClr val="FFFF00"/>
                </a:solidFill>
              </a:rPr>
              <a:t>Fall 2023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Risk Analysis – Icy Interchange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E8A3A-68A2-A021-7BC7-E7BBF4E1F5EF}"/>
              </a:ext>
            </a:extLst>
          </p:cNvPr>
          <p:cNvSpPr txBox="1"/>
          <p:nvPr/>
        </p:nvSpPr>
        <p:spPr>
          <a:xfrm>
            <a:off x="499461" y="3878469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1:  Determine Severity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E6815-07FD-EFA2-365B-4D69B1C21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613" y="2533702"/>
            <a:ext cx="38163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Risk Analysis – Icy Interchange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EB9DC-2831-F1AA-EC1D-B12E43148983}"/>
              </a:ext>
            </a:extLst>
          </p:cNvPr>
          <p:cNvSpPr txBox="1"/>
          <p:nvPr/>
        </p:nvSpPr>
        <p:spPr>
          <a:xfrm>
            <a:off x="499461" y="3878469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1:  Determine Severity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AE414-2113-3786-5093-9555BF066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613" y="2533702"/>
            <a:ext cx="38163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8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Risk Analysis – Icy Interchange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F3E0D-63AD-DA66-B29F-5BA41B6EA1BF}"/>
              </a:ext>
            </a:extLst>
          </p:cNvPr>
          <p:cNvSpPr txBox="1"/>
          <p:nvPr/>
        </p:nvSpPr>
        <p:spPr>
          <a:xfrm>
            <a:off x="499461" y="3878469"/>
            <a:ext cx="2950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1:  Determine Severity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2:  Determine Likelihood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E0D6C-6237-202E-C79D-151889210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613" y="2533702"/>
            <a:ext cx="38163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6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Risk Analysis – Icy Interchange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C9E29-0E43-8D02-8C23-A09689C13BEC}"/>
              </a:ext>
            </a:extLst>
          </p:cNvPr>
          <p:cNvSpPr txBox="1"/>
          <p:nvPr/>
        </p:nvSpPr>
        <p:spPr>
          <a:xfrm>
            <a:off x="499461" y="3878469"/>
            <a:ext cx="3380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1:  Determine Severity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2:  Determine Likelihood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conditional probabilities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3968C-CCCF-6086-4A5A-3E2D92A448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216"/>
          <a:stretch/>
        </p:blipFill>
        <p:spPr>
          <a:xfrm>
            <a:off x="3971613" y="2533702"/>
            <a:ext cx="3816350" cy="35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5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Risk Analysis – Icy Interchange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C9E29-0E43-8D02-8C23-A09689C13BEC}"/>
              </a:ext>
            </a:extLst>
          </p:cNvPr>
          <p:cNvSpPr txBox="1"/>
          <p:nvPr/>
        </p:nvSpPr>
        <p:spPr>
          <a:xfrm>
            <a:off x="499461" y="3878469"/>
            <a:ext cx="3380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1:  Determine Severity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2:  Determine Likelihood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conditional probabilities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joint probabilities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F2AD3-E501-9A04-7C31-FB4AD52C5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459"/>
          <a:stretch/>
        </p:blipFill>
        <p:spPr>
          <a:xfrm>
            <a:off x="3971613" y="2533702"/>
            <a:ext cx="4686300" cy="354313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59203C-974B-5BD5-7D76-157326C116E1}"/>
              </a:ext>
            </a:extLst>
          </p:cNvPr>
          <p:cNvSpPr/>
          <p:nvPr/>
        </p:nvSpPr>
        <p:spPr>
          <a:xfrm>
            <a:off x="3908766" y="4956597"/>
            <a:ext cx="533727" cy="21977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0BEAE8-443A-F8BB-9BBA-3743C7A155A3}"/>
              </a:ext>
            </a:extLst>
          </p:cNvPr>
          <p:cNvSpPr/>
          <p:nvPr/>
        </p:nvSpPr>
        <p:spPr>
          <a:xfrm>
            <a:off x="4845341" y="4210295"/>
            <a:ext cx="648908" cy="21977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F1197B-B568-4351-9EBE-5C14ED4B5C20}"/>
              </a:ext>
            </a:extLst>
          </p:cNvPr>
          <p:cNvSpPr/>
          <p:nvPr/>
        </p:nvSpPr>
        <p:spPr>
          <a:xfrm>
            <a:off x="5665855" y="3074969"/>
            <a:ext cx="267934" cy="21977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886619-EC52-57E8-6262-9AAD062650CC}"/>
              </a:ext>
            </a:extLst>
          </p:cNvPr>
          <p:cNvSpPr/>
          <p:nvPr/>
        </p:nvSpPr>
        <p:spPr>
          <a:xfrm>
            <a:off x="8009005" y="2898870"/>
            <a:ext cx="648908" cy="21977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96E17E2-F92F-65C5-85EB-59707BEBF04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442493" y="4320180"/>
            <a:ext cx="402848" cy="74630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BC4CD7B-AB3B-CAC2-7C25-F9E4CF23317B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5494249" y="3184854"/>
            <a:ext cx="171606" cy="11353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1876415-F05F-5EFC-D987-7605D4AE9081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5933789" y="3008755"/>
            <a:ext cx="2075216" cy="176099"/>
          </a:xfrm>
          <a:prstGeom prst="bentConnector3">
            <a:avLst>
              <a:gd name="adj1" fmla="val 64183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rocket taking off at night&#10;&#10;Description automatically generated with medium confidence">
            <a:extLst>
              <a:ext uri="{FF2B5EF4-FFF2-40B4-BE49-F238E27FC236}">
                <a16:creationId xmlns:a16="http://schemas.microsoft.com/office/drawing/2014/main" id="{E818F532-5571-BFB6-F29B-860B58A60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430749-2322-41EA-FD29-D94EB1FF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452" y="309901"/>
            <a:ext cx="4357186" cy="11794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Risk Assessment &amp; Expected Values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9FC1DC-6C63-1306-3F10-98816D4A9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38" y="1799198"/>
            <a:ext cx="5816600" cy="424815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>
                <a:extLst>
                  <a:ext uri="{FF2B5EF4-FFF2-40B4-BE49-F238E27FC236}">
                    <a16:creationId xmlns:a16="http://schemas.microsoft.com/office/drawing/2014/main" id="{91231CE4-D30B-6644-2B67-90E624E9B84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74064" y="4607491"/>
              <a:ext cx="1197867" cy="1365926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197867" cy="1365926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685038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613586" ay="1966022" az="9493054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37366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>
                <a:extLst>
                  <a:ext uri="{FF2B5EF4-FFF2-40B4-BE49-F238E27FC236}">
                    <a16:creationId xmlns:a16="http://schemas.microsoft.com/office/drawing/2014/main" id="{91231CE4-D30B-6644-2B67-90E624E9B8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4064" y="4607491"/>
                <a:ext cx="1197867" cy="1365926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9DE6AD7-29D3-2E3A-435D-9D29A38B7A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129" y="694423"/>
            <a:ext cx="5113202" cy="54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mph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0" presetClass="exit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Existing/Historic Risk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F2AD3-E501-9A04-7C31-FB4AD52C5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506"/>
          <a:stretch/>
        </p:blipFill>
        <p:spPr>
          <a:xfrm>
            <a:off x="1475639" y="2533702"/>
            <a:ext cx="4686300" cy="3498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0C391C-CD81-0188-4AED-20ABD071F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192" y="2151240"/>
            <a:ext cx="4109270" cy="43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7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1220177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A Proposed Change – Salt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F2AD3-E501-9A04-7C31-FB4AD52C5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781"/>
          <a:stretch/>
        </p:blipFill>
        <p:spPr>
          <a:xfrm>
            <a:off x="1475639" y="2533702"/>
            <a:ext cx="4686300" cy="3486425"/>
          </a:xfrm>
          <a:prstGeom prst="rect">
            <a:avLst/>
          </a:prstGeom>
        </p:spPr>
      </p:pic>
      <p:pic>
        <p:nvPicPr>
          <p:cNvPr id="6" name="Picture 5" descr="A picture containing text, outdoor, sky, road&#10;&#10;Description automatically generated">
            <a:extLst>
              <a:ext uri="{FF2B5EF4-FFF2-40B4-BE49-F238E27FC236}">
                <a16:creationId xmlns:a16="http://schemas.microsoft.com/office/drawing/2014/main" id="{0D07A234-2A78-9647-DC9C-F57B46BC1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79202" y="2709638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pic>
        <p:nvPicPr>
          <p:cNvPr id="6" name="Picture 5" descr="A picture containing text, outdoor, sky, road&#10;&#10;Description automatically generated">
            <a:extLst>
              <a:ext uri="{FF2B5EF4-FFF2-40B4-BE49-F238E27FC236}">
                <a16:creationId xmlns:a16="http://schemas.microsoft.com/office/drawing/2014/main" id="{0D07A234-2A78-9647-DC9C-F57B46BC1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79202" y="2709638"/>
            <a:ext cx="4762500" cy="3181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7808D1-96F1-2AAA-95B2-59226C45C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39" y="2533702"/>
            <a:ext cx="4686300" cy="33718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2455EE6-2A68-B726-FDBE-D7F9001FAB3F}"/>
              </a:ext>
            </a:extLst>
          </p:cNvPr>
          <p:cNvSpPr/>
          <p:nvPr/>
        </p:nvSpPr>
        <p:spPr>
          <a:xfrm>
            <a:off x="1326469" y="4167780"/>
            <a:ext cx="1122396" cy="129507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A82929-75CA-395A-4FC8-E90B5929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1220177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A Proposed Change – Salt</a:t>
            </a:r>
          </a:p>
        </p:txBody>
      </p:sp>
    </p:spTree>
    <p:extLst>
      <p:ext uri="{BB962C8B-B14F-4D97-AF65-F5344CB8AC3E}">
        <p14:creationId xmlns:p14="http://schemas.microsoft.com/office/powerpoint/2010/main" val="39394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Initial Risk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808D1-96F1-2AAA-95B2-59226C45C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39" y="2533702"/>
            <a:ext cx="4686300" cy="3371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B8D04-641B-1FB0-35F1-80E8F5C99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419" y="2151239"/>
            <a:ext cx="4110043" cy="43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6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A drone flying over power lines&#10;&#10;Description automatically generated with low confidence">
            <a:extLst>
              <a:ext uri="{FF2B5EF4-FFF2-40B4-BE49-F238E27FC236}">
                <a16:creationId xmlns:a16="http://schemas.microsoft.com/office/drawing/2014/main" id="{F1827CBA-2E46-C56F-FC5B-18ABF7D64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 b="2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99AF9-D29E-2ED3-3A19-4C24AA48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Overview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76883D-D08E-A86C-3337-AF7F04167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DIAAT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System Descriptions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Identifying Hazards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Risk Analysis</a:t>
            </a:r>
            <a:endParaRPr lang="en-US" sz="1800" dirty="0">
              <a:solidFill>
                <a:srgbClr val="FFFFFF"/>
              </a:solidFill>
            </a:endParaRP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Risk Assessment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Risk Treatment</a:t>
            </a: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F9F1631C-9B35-9657-7192-F26AED533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910" t="18875" r="21790" b="26039"/>
          <a:stretch/>
        </p:blipFill>
        <p:spPr>
          <a:xfrm>
            <a:off x="8288407" y="2333518"/>
            <a:ext cx="3615671" cy="2087804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43C20AA0-B4FF-297C-7587-C3A0C8DF9C6A}"/>
              </a:ext>
            </a:extLst>
          </p:cNvPr>
          <p:cNvSpPr/>
          <p:nvPr/>
        </p:nvSpPr>
        <p:spPr>
          <a:xfrm>
            <a:off x="7857629" y="2770671"/>
            <a:ext cx="359551" cy="16506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4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Accident Mitigation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808D1-96F1-2AAA-95B2-59226C45C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39" y="2533702"/>
            <a:ext cx="4686300" cy="3371850"/>
          </a:xfrm>
          <a:prstGeom prst="rect">
            <a:avLst/>
          </a:prstGeom>
        </p:spPr>
      </p:pic>
      <p:pic>
        <p:nvPicPr>
          <p:cNvPr id="6" name="Picture 5" descr="A picture containing chain, metalware, snow, outdoor&#10;&#10;Description automatically generated">
            <a:extLst>
              <a:ext uri="{FF2B5EF4-FFF2-40B4-BE49-F238E27FC236}">
                <a16:creationId xmlns:a16="http://schemas.microsoft.com/office/drawing/2014/main" id="{E799D6F9-A7DD-6BC5-00B5-FDD6EA501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66269" y="2533702"/>
            <a:ext cx="4573016" cy="41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55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Accident Mitigation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pic>
        <p:nvPicPr>
          <p:cNvPr id="6" name="Picture 5" descr="A picture containing chain, metalware, snow, outdoor&#10;&#10;Description automatically generated">
            <a:extLst>
              <a:ext uri="{FF2B5EF4-FFF2-40B4-BE49-F238E27FC236}">
                <a16:creationId xmlns:a16="http://schemas.microsoft.com/office/drawing/2014/main" id="{E799D6F9-A7DD-6BC5-00B5-FDD6EA501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66269" y="2533702"/>
            <a:ext cx="4573016" cy="4179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28951C-A132-928C-3E7D-F9F1F90CD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39" y="2533702"/>
            <a:ext cx="4686300" cy="33718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CCB20D7-3287-A99F-03E2-E431CA074E7F}"/>
              </a:ext>
            </a:extLst>
          </p:cNvPr>
          <p:cNvSpPr/>
          <p:nvPr/>
        </p:nvSpPr>
        <p:spPr>
          <a:xfrm>
            <a:off x="2292757" y="3774715"/>
            <a:ext cx="878363" cy="80629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Accident Mitigation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8951C-A132-928C-3E7D-F9F1F90CD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39" y="2533702"/>
            <a:ext cx="4686300" cy="3371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5DD64-4E36-A8CE-F4CE-EF8BEDE18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418" y="2151237"/>
            <a:ext cx="4110043" cy="43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02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Severity Mitigation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8951C-A132-928C-3E7D-F9F1F90CD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39" y="2533702"/>
            <a:ext cx="4686300" cy="3371850"/>
          </a:xfrm>
          <a:prstGeom prst="rect">
            <a:avLst/>
          </a:prstGeom>
        </p:spPr>
      </p:pic>
      <p:pic>
        <p:nvPicPr>
          <p:cNvPr id="10" name="Picture 9" descr="A stuffed animal on a couch">
            <a:extLst>
              <a:ext uri="{FF2B5EF4-FFF2-40B4-BE49-F238E27FC236}">
                <a16:creationId xmlns:a16="http://schemas.microsoft.com/office/drawing/2014/main" id="{775D8AAC-472E-B59B-175D-DCFC3E8ADF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1207"/>
          <a:stretch/>
        </p:blipFill>
        <p:spPr>
          <a:xfrm>
            <a:off x="7421378" y="2478157"/>
            <a:ext cx="4354325" cy="422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06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Severity Mitigation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pic>
        <p:nvPicPr>
          <p:cNvPr id="10" name="Picture 9" descr="A stuffed animal on a couch">
            <a:extLst>
              <a:ext uri="{FF2B5EF4-FFF2-40B4-BE49-F238E27FC236}">
                <a16:creationId xmlns:a16="http://schemas.microsoft.com/office/drawing/2014/main" id="{775D8AAC-472E-B59B-175D-DCFC3E8ADF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1207"/>
          <a:stretch/>
        </p:blipFill>
        <p:spPr>
          <a:xfrm>
            <a:off x="7421378" y="2478157"/>
            <a:ext cx="4354325" cy="4221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C4E9E-8C0C-3397-152E-06538EE69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39" y="2533702"/>
            <a:ext cx="4686300" cy="33718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5CA9F14-CCCE-9380-0FCD-90B5F537BDC3}"/>
              </a:ext>
            </a:extLst>
          </p:cNvPr>
          <p:cNvSpPr/>
          <p:nvPr/>
        </p:nvSpPr>
        <p:spPr>
          <a:xfrm>
            <a:off x="2990944" y="2986438"/>
            <a:ext cx="666951" cy="25945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Residual Risk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C4E9E-8C0C-3397-152E-06538EE6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39" y="2533702"/>
            <a:ext cx="4686300" cy="3371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E419BA-A795-1422-4B39-FF2F9EB28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417" y="2151238"/>
            <a:ext cx="4110043" cy="43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23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sky, outdoor, plane, airplane&#10;&#10;Description automatically generated">
            <a:extLst>
              <a:ext uri="{FF2B5EF4-FFF2-40B4-BE49-F238E27FC236}">
                <a16:creationId xmlns:a16="http://schemas.microsoft.com/office/drawing/2014/main" id="{F1C0F2B8-E4B9-451F-334D-B569F8263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4DC19E-5777-F9E8-5B86-2D42C058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07615"/>
            <a:ext cx="9144000" cy="15917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NextGen Enterprise Safety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ANG B-32</a:t>
            </a:r>
          </a:p>
        </p:txBody>
      </p:sp>
    </p:spTree>
    <p:extLst>
      <p:ext uri="{BB962C8B-B14F-4D97-AF65-F5344CB8AC3E}">
        <p14:creationId xmlns:p14="http://schemas.microsoft.com/office/powerpoint/2010/main" val="299996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sky, outdoor, plane&#10;&#10;Description automatically generated">
            <a:extLst>
              <a:ext uri="{FF2B5EF4-FFF2-40B4-BE49-F238E27FC236}">
                <a16:creationId xmlns:a16="http://schemas.microsoft.com/office/drawing/2014/main" id="{96B14779-D827-E089-5AD8-7FBE28E31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960" b="8681"/>
          <a:stretch/>
        </p:blipFill>
        <p:spPr>
          <a:xfrm>
            <a:off x="0" y="-1"/>
            <a:ext cx="12194316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9C954-9515-8F14-E39E-BEA873E2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5" y="5229862"/>
            <a:ext cx="7234848" cy="94598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DIAAT - The FAA SRM 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FB9E48-EAB2-7329-D20C-8B102A5227D3}"/>
              </a:ext>
            </a:extLst>
          </p:cNvPr>
          <p:cNvSpPr/>
          <p:nvPr/>
        </p:nvSpPr>
        <p:spPr>
          <a:xfrm>
            <a:off x="557432" y="1013585"/>
            <a:ext cx="1876192" cy="795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Describe the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ACDE7-51C8-1776-CA14-CFAAC8536E0B}"/>
              </a:ext>
            </a:extLst>
          </p:cNvPr>
          <p:cNvSpPr/>
          <p:nvPr/>
        </p:nvSpPr>
        <p:spPr>
          <a:xfrm>
            <a:off x="2881293" y="1809032"/>
            <a:ext cx="1876192" cy="795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Hazards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24679-54D2-7A74-5D5D-436CF3F1660D}"/>
              </a:ext>
            </a:extLst>
          </p:cNvPr>
          <p:cNvSpPr/>
          <p:nvPr/>
        </p:nvSpPr>
        <p:spPr>
          <a:xfrm>
            <a:off x="5205154" y="2604479"/>
            <a:ext cx="1876192" cy="795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Analyze Risk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7248C0-C249-5852-21C6-CDAD223A7D49}"/>
              </a:ext>
            </a:extLst>
          </p:cNvPr>
          <p:cNvSpPr/>
          <p:nvPr/>
        </p:nvSpPr>
        <p:spPr>
          <a:xfrm>
            <a:off x="7529015" y="3399926"/>
            <a:ext cx="1876192" cy="795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Assess Risk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2A612D-2BBC-3BD8-181E-2792C36439D1}"/>
              </a:ext>
            </a:extLst>
          </p:cNvPr>
          <p:cNvSpPr/>
          <p:nvPr/>
        </p:nvSpPr>
        <p:spPr>
          <a:xfrm>
            <a:off x="9852876" y="4195373"/>
            <a:ext cx="1876192" cy="795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 Risk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511A456-E6C9-96C1-82FD-C696D515D0FC}"/>
              </a:ext>
            </a:extLst>
          </p:cNvPr>
          <p:cNvCxnSpPr>
            <a:stCxn id="9" idx="3"/>
            <a:endCxn id="10" idx="0"/>
          </p:cNvCxnSpPr>
          <p:nvPr/>
        </p:nvCxnSpPr>
        <p:spPr>
          <a:xfrm>
            <a:off x="2433624" y="1411309"/>
            <a:ext cx="1385765" cy="397723"/>
          </a:xfrm>
          <a:prstGeom prst="bent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A24C21C6-4C32-DE51-B4DA-9A2153C990A9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4757485" y="2206756"/>
            <a:ext cx="1385765" cy="397723"/>
          </a:xfrm>
          <a:prstGeom prst="bent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7254807-79CF-D00D-B0C5-3216D57371E7}"/>
              </a:ext>
            </a:extLst>
          </p:cNvPr>
          <p:cNvCxnSpPr>
            <a:cxnSpLocks/>
            <a:stCxn id="11" idx="3"/>
            <a:endCxn id="12" idx="0"/>
          </p:cNvCxnSpPr>
          <p:nvPr/>
        </p:nvCxnSpPr>
        <p:spPr>
          <a:xfrm>
            <a:off x="7081346" y="3002203"/>
            <a:ext cx="1385765" cy="397723"/>
          </a:xfrm>
          <a:prstGeom prst="bent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4C3C0858-E252-1C40-B2A1-D2322D38D4FE}"/>
              </a:ext>
            </a:extLst>
          </p:cNvPr>
          <p:cNvCxnSpPr>
            <a:cxnSpLocks/>
            <a:stCxn id="12" idx="3"/>
            <a:endCxn id="13" idx="0"/>
          </p:cNvCxnSpPr>
          <p:nvPr/>
        </p:nvCxnSpPr>
        <p:spPr>
          <a:xfrm>
            <a:off x="9405207" y="3797650"/>
            <a:ext cx="1385765" cy="397723"/>
          </a:xfrm>
          <a:prstGeom prst="bent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63D5D-C4DC-5E46-3F9B-B8A6C5261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9367" b="11819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A6EFC-20BF-9170-C72B-21FE2C34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Describe the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AE27-E9A5-6F6A-20BA-BEB72C85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Typical Description:  5M Model (Man, Machine, Media, Medium, Mission)</a:t>
            </a:r>
          </a:p>
          <a:p>
            <a:r>
              <a:rPr lang="en-US" sz="2000">
                <a:solidFill>
                  <a:srgbClr val="FFFFFF"/>
                </a:solidFill>
              </a:rPr>
              <a:t>Subject Matter Expert presentations</a:t>
            </a:r>
          </a:p>
          <a:p>
            <a:r>
              <a:rPr lang="en-US" sz="2000">
                <a:solidFill>
                  <a:srgbClr val="FFFFFF"/>
                </a:solidFill>
              </a:rPr>
              <a:t>Object-Oriented &amp; Model-Based Approaches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5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edEx Express: the world's biggest airline, but you're not allowed to fly it">
            <a:extLst>
              <a:ext uri="{FF2B5EF4-FFF2-40B4-BE49-F238E27FC236}">
                <a16:creationId xmlns:a16="http://schemas.microsoft.com/office/drawing/2014/main" id="{4DBE6BBE-A32A-6460-47CC-DE419899F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" b="33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3803A6-3088-1265-4699-BB41AB14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Hazard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D212B480-4563-10C6-4BD5-4ABEBDF0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870" y="226164"/>
            <a:ext cx="5607113" cy="8054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/>
              <a:t>FAR:  </a:t>
            </a:r>
            <a:r>
              <a:rPr lang="en-US" dirty="0">
                <a:solidFill>
                  <a:srgbClr val="FFFF00"/>
                </a:solidFill>
              </a:rPr>
              <a:t>A condition that could foreseeably cause or contribute to an aircraft accident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BF6CF10-929B-EA3C-F5AF-B9F467F403D1}"/>
              </a:ext>
            </a:extLst>
          </p:cNvPr>
          <p:cNvSpPr txBox="1">
            <a:spLocks/>
          </p:cNvSpPr>
          <p:nvPr/>
        </p:nvSpPr>
        <p:spPr>
          <a:xfrm>
            <a:off x="4556020" y="906156"/>
            <a:ext cx="7331897" cy="80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ATO Only:  </a:t>
            </a:r>
            <a:r>
              <a:rPr lang="en-US" sz="1800" dirty="0">
                <a:solidFill>
                  <a:srgbClr val="FFFF00"/>
                </a:solidFill>
              </a:rPr>
              <a:t>Any real or potential condition that can cause injury, illness, or death to people; damage to or loss of a system, equipment, or property; or damage to the environment.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3111287-3EE3-A024-D3E8-33D2A8FDED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90" y="1793522"/>
            <a:ext cx="9918159" cy="40970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C942594-7512-A14B-E193-694C5FC4D923}"/>
              </a:ext>
            </a:extLst>
          </p:cNvPr>
          <p:cNvSpPr/>
          <p:nvPr/>
        </p:nvSpPr>
        <p:spPr>
          <a:xfrm>
            <a:off x="1105719" y="6028775"/>
            <a:ext cx="10045700" cy="7493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C3CAC3-8D36-0D8C-D5D8-BF16B5A3D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719" y="6028775"/>
            <a:ext cx="10045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34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one flying in the sky&#10;&#10;Description automatically generated with low confidence">
            <a:extLst>
              <a:ext uri="{FF2B5EF4-FFF2-40B4-BE49-F238E27FC236}">
                <a16:creationId xmlns:a16="http://schemas.microsoft.com/office/drawing/2014/main" id="{3059F1B1-0354-46F3-29BB-864A86913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8EF020-D5E9-FE35-C939-6C7DF9E9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Risk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5BC6-E49B-F451-84D5-B95F4B24B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Determine Severity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Determine Likelihood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B1A7C-338D-1E1A-8E62-DE0A0FCC6327}"/>
              </a:ext>
            </a:extLst>
          </p:cNvPr>
          <p:cNvSpPr txBox="1"/>
          <p:nvPr/>
        </p:nvSpPr>
        <p:spPr>
          <a:xfrm>
            <a:off x="838200" y="5253633"/>
            <a:ext cx="3635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Risk:  the composite of predicted severity and likelihood of the potential effect </a:t>
            </a:r>
            <a:r>
              <a:rPr lang="en-US" dirty="0">
                <a:solidFill>
                  <a:srgbClr val="FF0000"/>
                </a:solidFill>
              </a:rPr>
              <a:t>of a hazard</a:t>
            </a:r>
          </a:p>
        </p:txBody>
      </p:sp>
    </p:spTree>
    <p:extLst>
      <p:ext uri="{BB962C8B-B14F-4D97-AF65-F5344CB8AC3E}">
        <p14:creationId xmlns:p14="http://schemas.microsoft.com/office/powerpoint/2010/main" val="37716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Risk Analysis – Icy Interchange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1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E074978A-8768-75C5-CFE4-AFD3827A6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Risk Analysis – Icy Interchange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6ECDF-2F85-9C13-9325-8AC46DEF0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613" y="2533702"/>
            <a:ext cx="38163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FABE685-6313-4335-9E5F-796AB39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2598"/>
          <a:stretch/>
        </p:blipFill>
        <p:spPr>
          <a:xfrm>
            <a:off x="1608" y="895"/>
            <a:ext cx="12188805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B3081-A0BF-432C-B1DA-9A51D04C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" y="56441"/>
            <a:ext cx="10219553" cy="916870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sz="5998" dirty="0">
                <a:solidFill>
                  <a:srgbClr val="FFFF00"/>
                </a:solidFill>
              </a:rPr>
              <a:t>Risk Analysis – Icy Interchange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70C851-4903-42C8-A25C-41B228EA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12" y="1028856"/>
            <a:ext cx="10544883" cy="1449301"/>
          </a:xfrm>
        </p:spPr>
        <p:txBody>
          <a:bodyPr vert="horz" lIns="91416" tIns="45708" rIns="91416" bIns="45708" rtlCol="0">
            <a:normAutofit fontScale="92500" lnSpcReduction="10000"/>
          </a:bodyPr>
          <a:lstStyle/>
          <a:p>
            <a:r>
              <a:rPr lang="en-US" sz="2399" dirty="0">
                <a:solidFill>
                  <a:srgbClr val="FFFF00"/>
                </a:solidFill>
              </a:rPr>
              <a:t>300K vehicles pass through the intersection per day (1.1B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Icy roads occur about a 25 times per year (75M vehicles in 10 years)</a:t>
            </a:r>
          </a:p>
          <a:p>
            <a:r>
              <a:rPr lang="en-US" sz="2399" dirty="0">
                <a:solidFill>
                  <a:srgbClr val="FFFF00"/>
                </a:solidFill>
              </a:rPr>
              <a:t>Accidents in 10 years:</a:t>
            </a:r>
          </a:p>
          <a:p>
            <a:pPr lvl="1"/>
            <a:r>
              <a:rPr lang="en-US" sz="1999" dirty="0">
                <a:solidFill>
                  <a:srgbClr val="FFFF00"/>
                </a:solidFill>
              </a:rPr>
              <a:t>7 Fatal, 12 critical/extensive, 75 serious, 5 minor, 1 no injury/damage</a:t>
            </a:r>
          </a:p>
          <a:p>
            <a:pPr marL="0" indent="0">
              <a:buNone/>
            </a:pPr>
            <a:endParaRPr lang="en-US" sz="2399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F2058-E9DB-DD6D-CD2D-2078CDD6A717}"/>
              </a:ext>
            </a:extLst>
          </p:cNvPr>
          <p:cNvSpPr txBox="1"/>
          <p:nvPr/>
        </p:nvSpPr>
        <p:spPr>
          <a:xfrm>
            <a:off x="499461" y="3878469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1:  Determine Severity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9E5A1-0CB8-F695-31B2-8229DC27E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613" y="2533702"/>
            <a:ext cx="38163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90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1250</Words>
  <Application>Microsoft Office PowerPoint</Application>
  <PresentationFormat>Widescreen</PresentationFormat>
  <Paragraphs>132</Paragraphs>
  <Slides>26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Introduction to  Safety Risk Management</vt:lpstr>
      <vt:lpstr>Overview</vt:lpstr>
      <vt:lpstr>DIAAT - The FAA SRM Process</vt:lpstr>
      <vt:lpstr>Describe the System</vt:lpstr>
      <vt:lpstr>Hazard</vt:lpstr>
      <vt:lpstr>Risk Analysis</vt:lpstr>
      <vt:lpstr>Risk Analysis – Icy Interchange</vt:lpstr>
      <vt:lpstr>Risk Analysis – Icy Interchange</vt:lpstr>
      <vt:lpstr>Risk Analysis – Icy Interchange</vt:lpstr>
      <vt:lpstr>Risk Analysis – Icy Interchange</vt:lpstr>
      <vt:lpstr>Risk Analysis – Icy Interchange</vt:lpstr>
      <vt:lpstr>Risk Analysis – Icy Interchange</vt:lpstr>
      <vt:lpstr>Risk Analysis – Icy Interchange</vt:lpstr>
      <vt:lpstr>Risk Analysis – Icy Interchange</vt:lpstr>
      <vt:lpstr>Risk Assessment &amp; Expected Values</vt:lpstr>
      <vt:lpstr>Existing/Historic Risk</vt:lpstr>
      <vt:lpstr>A Proposed Change – Salt</vt:lpstr>
      <vt:lpstr>A Proposed Change – Salt</vt:lpstr>
      <vt:lpstr>Initial Risk</vt:lpstr>
      <vt:lpstr>Accident Mitigation</vt:lpstr>
      <vt:lpstr>Accident Mitigation</vt:lpstr>
      <vt:lpstr>Accident Mitigation</vt:lpstr>
      <vt:lpstr>Severity Mitigation</vt:lpstr>
      <vt:lpstr>Severity Mitigation</vt:lpstr>
      <vt:lpstr>Residual Risk</vt:lpstr>
      <vt:lpstr>NextGen Enterprise Safety ANG B-32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Bell</dc:creator>
  <cp:lastModifiedBy>Alan Bell</cp:lastModifiedBy>
  <cp:revision>23</cp:revision>
  <dcterms:created xsi:type="dcterms:W3CDTF">2022-06-16T19:25:01Z</dcterms:created>
  <dcterms:modified xsi:type="dcterms:W3CDTF">2023-09-06T14:03:32Z</dcterms:modified>
</cp:coreProperties>
</file>