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66" r:id="rId4"/>
    <p:sldId id="267" r:id="rId5"/>
    <p:sldId id="268" r:id="rId6"/>
    <p:sldId id="269" r:id="rId7"/>
    <p:sldId id="270" r:id="rId8"/>
    <p:sldId id="263" r:id="rId9"/>
    <p:sldId id="265" r:id="rId10"/>
    <p:sldId id="26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D2384F5-58D9-4B1F-AD0D-A6A53B664195}">
          <p14:sldIdLst>
            <p14:sldId id="256"/>
            <p14:sldId id="257"/>
            <p14:sldId id="266"/>
            <p14:sldId id="267"/>
            <p14:sldId id="268"/>
            <p14:sldId id="269"/>
            <p14:sldId id="270"/>
            <p14:sldId id="263"/>
            <p14:sldId id="265"/>
          </p14:sldIdLst>
        </p14:section>
        <p14:section name="Backup Slides" id="{84314408-B31E-4013-962C-340C2D2BB14F}">
          <p14:sldIdLst>
            <p14:sldId id="260"/>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3001" autoAdjust="0"/>
  </p:normalViewPr>
  <p:slideViewPr>
    <p:cSldViewPr snapToGrid="0">
      <p:cViewPr varScale="1">
        <p:scale>
          <a:sx n="136" d="100"/>
          <a:sy n="136" d="100"/>
        </p:scale>
        <p:origin x="81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B2398A-2DA9-451B-A439-CF2B060D6D97}" type="datetimeFigureOut">
              <a:rPr lang="en-US" smtClean="0"/>
              <a:t>7/17/2026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72C010-40AC-4BC3-BF2D-4A982D6B633B}" type="slidenum">
              <a:rPr lang="en-US" smtClean="0"/>
              <a:t>‹#›</a:t>
            </a:fld>
            <a:endParaRPr lang="en-US"/>
          </a:p>
        </p:txBody>
      </p:sp>
    </p:spTree>
    <p:extLst>
      <p:ext uri="{BB962C8B-B14F-4D97-AF65-F5344CB8AC3E}">
        <p14:creationId xmlns:p14="http://schemas.microsoft.com/office/powerpoint/2010/main" val="2755611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access relevant safety data, especially to answer questions like …</a:t>
            </a:r>
          </a:p>
          <a:p>
            <a:pPr marL="171450" indent="-171450">
              <a:buFontTx/>
              <a:buChar char="-"/>
            </a:pPr>
            <a:r>
              <a:rPr lang="en-US" dirty="0"/>
              <a:t>How often has this hazard been cited as causal or contributing to an occurrence in the past?</a:t>
            </a:r>
          </a:p>
          <a:p>
            <a:pPr marL="171450" indent="-171450">
              <a:buFontTx/>
              <a:buChar char="-"/>
            </a:pPr>
            <a:r>
              <a:rPr lang="en-US" dirty="0"/>
              <a:t>When this hazard was cited, what was the severity of the outcome in each case?</a:t>
            </a:r>
          </a:p>
          <a:p>
            <a:pPr marL="171450" indent="-171450">
              <a:buFontTx/>
              <a:buChar char="-"/>
            </a:pPr>
            <a:endParaRPr lang="en-US" dirty="0"/>
          </a:p>
          <a:p>
            <a:pPr marL="0" indent="0">
              <a:buFontTx/>
              <a:buNone/>
            </a:pPr>
            <a:r>
              <a:rPr lang="en-US" dirty="0"/>
              <a:t>We must use a common taxonomy.</a:t>
            </a:r>
          </a:p>
          <a:p>
            <a:pPr marL="0" indent="0">
              <a:buFontTx/>
              <a:buNone/>
            </a:pPr>
            <a:endParaRPr lang="en-US" dirty="0"/>
          </a:p>
          <a:p>
            <a:pPr marL="0" indent="0">
              <a:buFontTx/>
              <a:buNone/>
            </a:pPr>
            <a:r>
              <a:rPr lang="en-US" dirty="0"/>
              <a:t>Important:  the common taxonomy is not a stand-alone tool.  The codes and standardized text strings are augmented with narratives to provide amplifying information.  Hazards can also be made more specific through the use of standardized “modifiers”</a:t>
            </a:r>
          </a:p>
        </p:txBody>
      </p:sp>
      <p:sp>
        <p:nvSpPr>
          <p:cNvPr id="4" name="Slide Number Placeholder 3"/>
          <p:cNvSpPr>
            <a:spLocks noGrp="1"/>
          </p:cNvSpPr>
          <p:nvPr>
            <p:ph type="sldNum" sz="quarter" idx="5"/>
          </p:nvPr>
        </p:nvSpPr>
        <p:spPr/>
        <p:txBody>
          <a:bodyPr/>
          <a:lstStyle/>
          <a:p>
            <a:fld id="{7B72C010-40AC-4BC3-BF2D-4A982D6B633B}" type="slidenum">
              <a:rPr lang="en-US" smtClean="0"/>
              <a:t>3</a:t>
            </a:fld>
            <a:endParaRPr lang="en-US"/>
          </a:p>
        </p:txBody>
      </p:sp>
    </p:spTree>
    <p:extLst>
      <p:ext uri="{BB962C8B-B14F-4D97-AF65-F5344CB8AC3E}">
        <p14:creationId xmlns:p14="http://schemas.microsoft.com/office/powerpoint/2010/main" val="4149078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FAA Order 8040.4C includes a risk matrix for use in assessing “commercial” risk when applicable.  When the conditions for using the commercial matrix are not met, the general matrix is used.</a:t>
            </a:r>
          </a:p>
          <a:p>
            <a:endParaRPr lang="en-US" dirty="0"/>
          </a:p>
          <a:p>
            <a:r>
              <a:rPr lang="en-US" dirty="0"/>
              <a:t>Data begins in 2008 when NTSB adopted the FAA’s standard taxonomy at the FAA’s request.   Exposure data and complete investigation reports are not yet available for 2025 or later.  The collection of data, risk quantification using the risk framework, and generation of the risk matrix has been automated such that the analysis in this slide can be accomplished in seconds.</a:t>
            </a:r>
          </a:p>
          <a:p>
            <a:endParaRPr lang="en-US" dirty="0"/>
          </a:p>
          <a:p>
            <a:r>
              <a:rPr lang="en-US" dirty="0"/>
              <a:t>Incidents reports in the FAA AIDS database do not include citations to the specific causal or contributing hazards as NTSB reports do.  Therefore, the number of occurrences includes a data-driven estimate of the number of incidents.</a:t>
            </a:r>
          </a:p>
          <a:p>
            <a:endParaRPr lang="en-US" dirty="0"/>
          </a:p>
          <a:p>
            <a:r>
              <a:rPr lang="en-US" dirty="0"/>
              <a:t>The severity distribution is derived from the severity of the 118 occurrences and the expected value for historic risk is the observed number of historic events, though the number of severity 4 and 5 “incidents” has some margin of error due to the estimate mentioned above.</a:t>
            </a:r>
          </a:p>
        </p:txBody>
      </p:sp>
      <p:sp>
        <p:nvSpPr>
          <p:cNvPr id="4" name="Slide Number Placeholder 3"/>
          <p:cNvSpPr>
            <a:spLocks noGrp="1"/>
          </p:cNvSpPr>
          <p:nvPr>
            <p:ph type="sldNum" sz="quarter" idx="5"/>
          </p:nvPr>
        </p:nvSpPr>
        <p:spPr/>
        <p:txBody>
          <a:bodyPr/>
          <a:lstStyle/>
          <a:p>
            <a:fld id="{7B72C010-40AC-4BC3-BF2D-4A982D6B633B}" type="slidenum">
              <a:rPr lang="en-US" smtClean="0"/>
              <a:t>4</a:t>
            </a:fld>
            <a:endParaRPr lang="en-US"/>
          </a:p>
        </p:txBody>
      </p:sp>
    </p:spTree>
    <p:extLst>
      <p:ext uri="{BB962C8B-B14F-4D97-AF65-F5344CB8AC3E}">
        <p14:creationId xmlns:p14="http://schemas.microsoft.com/office/powerpoint/2010/main" val="3192525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B72C010-40AC-4BC3-BF2D-4A982D6B633B}" type="slidenum">
              <a:rPr lang="en-US" smtClean="0"/>
              <a:t>5</a:t>
            </a:fld>
            <a:endParaRPr lang="en-US"/>
          </a:p>
        </p:txBody>
      </p:sp>
    </p:spTree>
    <p:extLst>
      <p:ext uri="{BB962C8B-B14F-4D97-AF65-F5344CB8AC3E}">
        <p14:creationId xmlns:p14="http://schemas.microsoft.com/office/powerpoint/2010/main" val="419301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degrees of loss and harm are standardized between FAA Order 8040.4C, NTSB, and the FAA AIDS database except for the term “hull loss.”  Both NTSB and FAA AIDS use the term “destroyed”</a:t>
            </a:r>
          </a:p>
        </p:txBody>
      </p:sp>
      <p:sp>
        <p:nvSpPr>
          <p:cNvPr id="4" name="Slide Number Placeholder 3"/>
          <p:cNvSpPr>
            <a:spLocks noGrp="1"/>
          </p:cNvSpPr>
          <p:nvPr>
            <p:ph type="sldNum" sz="quarter" idx="5"/>
          </p:nvPr>
        </p:nvSpPr>
        <p:spPr/>
        <p:txBody>
          <a:bodyPr/>
          <a:lstStyle/>
          <a:p>
            <a:fld id="{7B72C010-40AC-4BC3-BF2D-4A982D6B633B}" type="slidenum">
              <a:rPr lang="en-US" smtClean="0"/>
              <a:t>6</a:t>
            </a:fld>
            <a:endParaRPr lang="en-US"/>
          </a:p>
        </p:txBody>
      </p:sp>
    </p:spTree>
    <p:extLst>
      <p:ext uri="{BB962C8B-B14F-4D97-AF65-F5344CB8AC3E}">
        <p14:creationId xmlns:p14="http://schemas.microsoft.com/office/powerpoint/2010/main" val="2130583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Photo of JFK airport with Manhattan in the background taken from the cockpit of a Diamond DA-40</a:t>
            </a:r>
          </a:p>
        </p:txBody>
      </p:sp>
      <p:sp>
        <p:nvSpPr>
          <p:cNvPr id="4" name="Slide Number Placeholder 3"/>
          <p:cNvSpPr>
            <a:spLocks noGrp="1"/>
          </p:cNvSpPr>
          <p:nvPr>
            <p:ph type="sldNum" sz="quarter" idx="5"/>
          </p:nvPr>
        </p:nvSpPr>
        <p:spPr/>
        <p:txBody>
          <a:bodyPr/>
          <a:lstStyle/>
          <a:p>
            <a:fld id="{7B72C010-40AC-4BC3-BF2D-4A982D6B633B}" type="slidenum">
              <a:rPr lang="en-US" smtClean="0"/>
              <a:t>9</a:t>
            </a:fld>
            <a:endParaRPr lang="en-US"/>
          </a:p>
        </p:txBody>
      </p:sp>
    </p:spTree>
    <p:extLst>
      <p:ext uri="{BB962C8B-B14F-4D97-AF65-F5344CB8AC3E}">
        <p14:creationId xmlns:p14="http://schemas.microsoft.com/office/powerpoint/2010/main" val="36368798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frequent error in FAA risk management is to assess the risk of various partitions using a matrix that was designed to assess the risk of commercial aviation or general aviation.  This can result in overestimating risk and inhibits the Agency’s ability to prioritize hazards according to risk levels.</a:t>
            </a:r>
          </a:p>
        </p:txBody>
      </p:sp>
      <p:sp>
        <p:nvSpPr>
          <p:cNvPr id="4" name="Slide Number Placeholder 3"/>
          <p:cNvSpPr>
            <a:spLocks noGrp="1"/>
          </p:cNvSpPr>
          <p:nvPr>
            <p:ph type="sldNum" sz="quarter" idx="5"/>
          </p:nvPr>
        </p:nvSpPr>
        <p:spPr/>
        <p:txBody>
          <a:bodyPr/>
          <a:lstStyle/>
          <a:p>
            <a:fld id="{7B72C010-40AC-4BC3-BF2D-4A982D6B633B}" type="slidenum">
              <a:rPr lang="en-US" smtClean="0"/>
              <a:t>10</a:t>
            </a:fld>
            <a:endParaRPr lang="en-US"/>
          </a:p>
        </p:txBody>
      </p:sp>
    </p:spTree>
    <p:extLst>
      <p:ext uri="{BB962C8B-B14F-4D97-AF65-F5344CB8AC3E}">
        <p14:creationId xmlns:p14="http://schemas.microsoft.com/office/powerpoint/2010/main" val="1968848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BAE8B-19AE-BAE9-C03D-D5444D10F08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298851-A931-7A0E-BBA8-BC2FF831C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15E785D-F096-A7BF-9EDF-A7A286EAA6EE}"/>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5" name="Footer Placeholder 4">
            <a:extLst>
              <a:ext uri="{FF2B5EF4-FFF2-40B4-BE49-F238E27FC236}">
                <a16:creationId xmlns:a16="http://schemas.microsoft.com/office/drawing/2014/main" id="{E2370803-DDDC-F873-6377-F9B1A412CA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7757B-0314-0A30-D775-3DAC6D71FD21}"/>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348984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9BA99-8FC8-22B7-8BE6-3514D6A29AC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22F4DEE-5D13-0916-24C6-6D67770C79B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3A4BE2-130B-5EA8-7945-9EF5EC243D1B}"/>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5" name="Footer Placeholder 4">
            <a:extLst>
              <a:ext uri="{FF2B5EF4-FFF2-40B4-BE49-F238E27FC236}">
                <a16:creationId xmlns:a16="http://schemas.microsoft.com/office/drawing/2014/main" id="{D48A983F-E2DE-BB1A-B255-8C86F763C5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0B5448-0B85-8C60-26C2-50787665A6DF}"/>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232227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2A2797B-AB71-63C3-0F4D-87CBEA4D76D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0E5593-74FB-FD1F-CA7A-7418C68075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D772B1-2B37-D94E-9AEE-EB02FE42347C}"/>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5" name="Footer Placeholder 4">
            <a:extLst>
              <a:ext uri="{FF2B5EF4-FFF2-40B4-BE49-F238E27FC236}">
                <a16:creationId xmlns:a16="http://schemas.microsoft.com/office/drawing/2014/main" id="{0414B261-8DBC-8AC6-85F5-B33773573B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B92CD5-795A-3C7A-30DE-3D319FCA1098}"/>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167447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931A95-86D0-27C4-73EC-4B2969D5791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1EEC46E-EC63-6A74-A81E-2B6F45EB06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B4164E-DC09-0204-2259-FC6CE23B1D57}"/>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5" name="Footer Placeholder 4">
            <a:extLst>
              <a:ext uri="{FF2B5EF4-FFF2-40B4-BE49-F238E27FC236}">
                <a16:creationId xmlns:a16="http://schemas.microsoft.com/office/drawing/2014/main" id="{C8360526-D3A3-8FD8-DB6A-D634E12A3C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86C289-A4A2-E2CF-3F26-B04E83708451}"/>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4243542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E45ED-6A09-06A8-F07A-BE2597C230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36CB922-66E3-D799-AA07-5B5CDD6DEE0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013BBC-4AFF-97F6-AB52-56206C4DDD9B}"/>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5" name="Footer Placeholder 4">
            <a:extLst>
              <a:ext uri="{FF2B5EF4-FFF2-40B4-BE49-F238E27FC236}">
                <a16:creationId xmlns:a16="http://schemas.microsoft.com/office/drawing/2014/main" id="{DCA21C76-BCA6-EB5D-B2F2-D4E9F37753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105116-897C-087B-A2E3-7A08D465B883}"/>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8313746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33092-5451-4F29-1183-A1A9916C94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7E8C9A4-59AA-1502-882F-B645E154059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E94F4D-F97E-2B42-5B49-7C39FA7E2F6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2CC47B-BE32-66FD-2193-4816C87FAC6E}"/>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6" name="Footer Placeholder 5">
            <a:extLst>
              <a:ext uri="{FF2B5EF4-FFF2-40B4-BE49-F238E27FC236}">
                <a16:creationId xmlns:a16="http://schemas.microsoft.com/office/drawing/2014/main" id="{42665A89-CCB0-6A63-A94B-A5CDDBFC24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C3DBEA-3406-BC35-4CD8-A0D9C8ED2489}"/>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345657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E6DB-1A7A-3128-CE07-247FE82499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93C467-21CE-F5D2-3ADE-0E93A9B15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A3F012-CF9D-008B-CFFC-B6ED71A30E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7549AC-6C65-9C79-557E-B686B1EB6C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51551BB-C9C3-5D9D-D388-8E4095E882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04CF93-B499-C92E-47EB-A419F398B685}"/>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8" name="Footer Placeholder 7">
            <a:extLst>
              <a:ext uri="{FF2B5EF4-FFF2-40B4-BE49-F238E27FC236}">
                <a16:creationId xmlns:a16="http://schemas.microsoft.com/office/drawing/2014/main" id="{EC780AA0-44FF-F787-016C-94AC391DD2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119632C-08B3-506B-1E34-468392F0FE1F}"/>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340010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83FE3-5917-55CB-A6BE-D9E326EC9E5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7798266-61F2-9170-D8D8-22F1EB1DF32C}"/>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4" name="Footer Placeholder 3">
            <a:extLst>
              <a:ext uri="{FF2B5EF4-FFF2-40B4-BE49-F238E27FC236}">
                <a16:creationId xmlns:a16="http://schemas.microsoft.com/office/drawing/2014/main" id="{CE3D852D-F835-C126-A9BC-800486F8A62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BDAD97-5E92-48D6-F2A4-7C3F772BA825}"/>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4253530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450DA6-320B-D22D-1B1F-F236F8AEF0C0}"/>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3" name="Footer Placeholder 2">
            <a:extLst>
              <a:ext uri="{FF2B5EF4-FFF2-40B4-BE49-F238E27FC236}">
                <a16:creationId xmlns:a16="http://schemas.microsoft.com/office/drawing/2014/main" id="{C5FEC9E6-2222-99AD-65BE-6D52486E65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5D3A0A-9340-A26A-96E9-EBBDD8CA9935}"/>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328650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E12A8-E0FE-2B38-2F84-DB4BA85CC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316903C-D0A1-17F6-19AD-00DB09262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C7B1435-56C3-3ECE-8DCA-50545A67CE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55B936-1CF0-A706-BF42-E4D3A9BBC91D}"/>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6" name="Footer Placeholder 5">
            <a:extLst>
              <a:ext uri="{FF2B5EF4-FFF2-40B4-BE49-F238E27FC236}">
                <a16:creationId xmlns:a16="http://schemas.microsoft.com/office/drawing/2014/main" id="{A6933085-244D-43E8-F459-6BE822656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0F783E-5C38-430F-D077-0E9496D06456}"/>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3791176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48741-067A-CFB7-E71E-19E2EC6D2B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963725-7D19-8C14-F827-7F15561B33A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49954A-5D71-82F3-3395-2B3D9BA762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F058EBE-6693-3DA7-CFAB-EA7500162E51}"/>
              </a:ext>
            </a:extLst>
          </p:cNvPr>
          <p:cNvSpPr>
            <a:spLocks noGrp="1"/>
          </p:cNvSpPr>
          <p:nvPr>
            <p:ph type="dt" sz="half" idx="10"/>
          </p:nvPr>
        </p:nvSpPr>
        <p:spPr/>
        <p:txBody>
          <a:bodyPr/>
          <a:lstStyle/>
          <a:p>
            <a:fld id="{3C8CDB50-3652-494A-B58E-940BFD9467C2}" type="datetimeFigureOut">
              <a:rPr lang="en-US" smtClean="0"/>
              <a:t>7/17/2026</a:t>
            </a:fld>
            <a:endParaRPr lang="en-US"/>
          </a:p>
        </p:txBody>
      </p:sp>
      <p:sp>
        <p:nvSpPr>
          <p:cNvPr id="6" name="Footer Placeholder 5">
            <a:extLst>
              <a:ext uri="{FF2B5EF4-FFF2-40B4-BE49-F238E27FC236}">
                <a16:creationId xmlns:a16="http://schemas.microsoft.com/office/drawing/2014/main" id="{5258AB8D-9A5E-81C9-6EB7-3183D3E33F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CA6A8A-341D-3B63-85A1-0739CD632C20}"/>
              </a:ext>
            </a:extLst>
          </p:cNvPr>
          <p:cNvSpPr>
            <a:spLocks noGrp="1"/>
          </p:cNvSpPr>
          <p:nvPr>
            <p:ph type="sldNum" sz="quarter" idx="12"/>
          </p:nvPr>
        </p:nvSpPr>
        <p:spPr/>
        <p:txBody>
          <a:bodyPr/>
          <a:lstStyle/>
          <a:p>
            <a:fld id="{8D8E7E0C-47D8-4492-9F3A-D4523398F0F6}" type="slidenum">
              <a:rPr lang="en-US" smtClean="0"/>
              <a:t>‹#›</a:t>
            </a:fld>
            <a:endParaRPr lang="en-US"/>
          </a:p>
        </p:txBody>
      </p:sp>
    </p:spTree>
    <p:extLst>
      <p:ext uri="{BB962C8B-B14F-4D97-AF65-F5344CB8AC3E}">
        <p14:creationId xmlns:p14="http://schemas.microsoft.com/office/powerpoint/2010/main" val="2215616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3D9AA4-3BF7-C8DE-EF1D-ECF6C79D80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D0E601-8920-1FEE-C78E-155B06CFA3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465C51-E431-F68F-3B63-B9F84E633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C8CDB50-3652-494A-B58E-940BFD9467C2}" type="datetimeFigureOut">
              <a:rPr lang="en-US" smtClean="0"/>
              <a:t>7/17/2026</a:t>
            </a:fld>
            <a:endParaRPr lang="en-US"/>
          </a:p>
        </p:txBody>
      </p:sp>
      <p:sp>
        <p:nvSpPr>
          <p:cNvPr id="5" name="Footer Placeholder 4">
            <a:extLst>
              <a:ext uri="{FF2B5EF4-FFF2-40B4-BE49-F238E27FC236}">
                <a16:creationId xmlns:a16="http://schemas.microsoft.com/office/drawing/2014/main" id="{85A13E41-B8F8-AECB-0A28-5076DB8709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3372EF6-E015-481B-D0B3-7E0EC4A16A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D8E7E0C-47D8-4492-9F3A-D4523398F0F6}" type="slidenum">
              <a:rPr lang="en-US" smtClean="0"/>
              <a:t>‹#›</a:t>
            </a:fld>
            <a:endParaRPr lang="en-US"/>
          </a:p>
        </p:txBody>
      </p:sp>
    </p:spTree>
    <p:extLst>
      <p:ext uri="{BB962C8B-B14F-4D97-AF65-F5344CB8AC3E}">
        <p14:creationId xmlns:p14="http://schemas.microsoft.com/office/powerpoint/2010/main" val="3987046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www.bellcllc.com/files/psi.pdf" TargetMode="External"/><Relationship Id="rId5" Type="http://schemas.openxmlformats.org/officeDocument/2006/relationships/image" Target="../media/image9.emf"/><Relationship Id="rId4" Type="http://schemas.openxmlformats.org/officeDocument/2006/relationships/image" Target="../media/image8.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paceX Falcon Heavy's breathtaking leap towards Mars, in photos">
            <a:extLst>
              <a:ext uri="{FF2B5EF4-FFF2-40B4-BE49-F238E27FC236}">
                <a16:creationId xmlns:a16="http://schemas.microsoft.com/office/drawing/2014/main" id="{1D6BA87F-24B5-DDB1-D35F-BA52A4F8A366}"/>
              </a:ext>
            </a:extLst>
          </p:cNvPr>
          <p:cNvPicPr>
            <a:picLocks noChangeAspect="1"/>
          </p:cNvPicPr>
          <p:nvPr/>
        </p:nvPicPr>
        <p:blipFill>
          <a:blip r:embed="rId2">
            <a:alphaModFix amt="50000"/>
          </a:blip>
          <a:srcRect t="15730"/>
          <a:stretch>
            <a:fillRect/>
          </a:stretch>
        </p:blipFill>
        <p:spPr>
          <a:xfrm>
            <a:off x="20" y="1"/>
            <a:ext cx="12191980" cy="6857999"/>
          </a:xfrm>
          <a:prstGeom prst="rect">
            <a:avLst/>
          </a:prstGeom>
        </p:spPr>
      </p:pic>
      <p:sp>
        <p:nvSpPr>
          <p:cNvPr id="2" name="Title 1">
            <a:extLst>
              <a:ext uri="{FF2B5EF4-FFF2-40B4-BE49-F238E27FC236}">
                <a16:creationId xmlns:a16="http://schemas.microsoft.com/office/drawing/2014/main" id="{4E94A868-0269-540D-EA8C-C1FBC18ACE7D}"/>
              </a:ext>
            </a:extLst>
          </p:cNvPr>
          <p:cNvSpPr>
            <a:spLocks noGrp="1"/>
          </p:cNvSpPr>
          <p:nvPr>
            <p:ph type="ctrTitle"/>
          </p:nvPr>
        </p:nvSpPr>
        <p:spPr>
          <a:xfrm>
            <a:off x="1524000" y="1122362"/>
            <a:ext cx="9144000" cy="2900518"/>
          </a:xfrm>
        </p:spPr>
        <p:txBody>
          <a:bodyPr>
            <a:normAutofit/>
          </a:bodyPr>
          <a:lstStyle/>
          <a:p>
            <a:r>
              <a:rPr lang="en-US">
                <a:solidFill>
                  <a:srgbClr val="FFFFFF"/>
                </a:solidFill>
              </a:rPr>
              <a:t>Commercial Space Risk Management</a:t>
            </a:r>
          </a:p>
        </p:txBody>
      </p:sp>
      <p:sp>
        <p:nvSpPr>
          <p:cNvPr id="3" name="Subtitle 2">
            <a:extLst>
              <a:ext uri="{FF2B5EF4-FFF2-40B4-BE49-F238E27FC236}">
                <a16:creationId xmlns:a16="http://schemas.microsoft.com/office/drawing/2014/main" id="{3067764C-FC7E-6C36-ADC3-0C5B7D87F75E}"/>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Comparing FAR &amp; FAA Risk Standards</a:t>
            </a:r>
          </a:p>
        </p:txBody>
      </p:sp>
    </p:spTree>
    <p:extLst>
      <p:ext uri="{BB962C8B-B14F-4D97-AF65-F5344CB8AC3E}">
        <p14:creationId xmlns:p14="http://schemas.microsoft.com/office/powerpoint/2010/main" val="171124230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061B2-7AB4-9E5D-4826-BC24013966A3}"/>
              </a:ext>
            </a:extLst>
          </p:cNvPr>
          <p:cNvSpPr>
            <a:spLocks noGrp="1"/>
          </p:cNvSpPr>
          <p:nvPr>
            <p:ph type="title"/>
          </p:nvPr>
        </p:nvSpPr>
        <p:spPr/>
        <p:txBody>
          <a:bodyPr/>
          <a:lstStyle/>
          <a:p>
            <a:r>
              <a:rPr lang="en-US" dirty="0"/>
              <a:t>Risk Partitioning</a:t>
            </a:r>
          </a:p>
        </p:txBody>
      </p:sp>
      <p:sp>
        <p:nvSpPr>
          <p:cNvPr id="3" name="Content Placeholder 2">
            <a:extLst>
              <a:ext uri="{FF2B5EF4-FFF2-40B4-BE49-F238E27FC236}">
                <a16:creationId xmlns:a16="http://schemas.microsoft.com/office/drawing/2014/main" id="{E05E3C85-BD2D-6C39-108F-52D4951F307F}"/>
              </a:ext>
            </a:extLst>
          </p:cNvPr>
          <p:cNvSpPr>
            <a:spLocks noGrp="1"/>
          </p:cNvSpPr>
          <p:nvPr>
            <p:ph idx="1"/>
          </p:nvPr>
        </p:nvSpPr>
        <p:spPr/>
        <p:txBody>
          <a:bodyPr/>
          <a:lstStyle/>
          <a:p>
            <a:r>
              <a:rPr lang="en-US" dirty="0"/>
              <a:t>Risk ANALYSIS can use any partition</a:t>
            </a:r>
          </a:p>
          <a:p>
            <a:r>
              <a:rPr lang="en-US" dirty="0"/>
              <a:t>Risk ASSESSMENT via Risk Matrix can only support</a:t>
            </a:r>
          </a:p>
          <a:p>
            <a:pPr lvl="1"/>
            <a:r>
              <a:rPr lang="en-US" dirty="0"/>
              <a:t>GA</a:t>
            </a:r>
          </a:p>
          <a:p>
            <a:pPr lvl="1"/>
            <a:r>
              <a:rPr lang="en-US" dirty="0"/>
              <a:t>Commercial</a:t>
            </a:r>
          </a:p>
        </p:txBody>
      </p:sp>
      <p:sp>
        <p:nvSpPr>
          <p:cNvPr id="4" name="Oval 3">
            <a:extLst>
              <a:ext uri="{FF2B5EF4-FFF2-40B4-BE49-F238E27FC236}">
                <a16:creationId xmlns:a16="http://schemas.microsoft.com/office/drawing/2014/main" id="{CC423396-BD80-4D0B-0813-395DF0D9E04F}"/>
              </a:ext>
            </a:extLst>
          </p:cNvPr>
          <p:cNvSpPr/>
          <p:nvPr/>
        </p:nvSpPr>
        <p:spPr>
          <a:xfrm>
            <a:off x="6541425" y="3284482"/>
            <a:ext cx="3452948" cy="30741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Overall Activity</a:t>
            </a:r>
          </a:p>
        </p:txBody>
      </p:sp>
      <p:sp>
        <p:nvSpPr>
          <p:cNvPr id="6" name="Oval 5">
            <a:extLst>
              <a:ext uri="{FF2B5EF4-FFF2-40B4-BE49-F238E27FC236}">
                <a16:creationId xmlns:a16="http://schemas.microsoft.com/office/drawing/2014/main" id="{0C902C9A-F274-2EEA-0133-754E29672729}"/>
              </a:ext>
            </a:extLst>
          </p:cNvPr>
          <p:cNvSpPr/>
          <p:nvPr/>
        </p:nvSpPr>
        <p:spPr>
          <a:xfrm>
            <a:off x="6903634" y="4916468"/>
            <a:ext cx="2728530" cy="1260495"/>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Commercial Aircraft</a:t>
            </a:r>
          </a:p>
        </p:txBody>
      </p:sp>
      <p:sp>
        <p:nvSpPr>
          <p:cNvPr id="5" name="Oval 4">
            <a:extLst>
              <a:ext uri="{FF2B5EF4-FFF2-40B4-BE49-F238E27FC236}">
                <a16:creationId xmlns:a16="http://schemas.microsoft.com/office/drawing/2014/main" id="{C1E2AA42-CF84-E269-9FBE-7860223CC1C6}"/>
              </a:ext>
            </a:extLst>
          </p:cNvPr>
          <p:cNvSpPr/>
          <p:nvPr/>
        </p:nvSpPr>
        <p:spPr>
          <a:xfrm>
            <a:off x="6985563" y="5444089"/>
            <a:ext cx="703506" cy="448491"/>
          </a:xfrm>
          <a:prstGeom prst="ellipse">
            <a:avLst/>
          </a:prstGeom>
          <a:solidFill>
            <a:schemeClr val="accent3">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800" dirty="0"/>
              <a:t>Group x</a:t>
            </a:r>
            <a:endParaRPr lang="en-US" sz="1100" dirty="0"/>
          </a:p>
        </p:txBody>
      </p:sp>
    </p:spTree>
    <p:extLst>
      <p:ext uri="{BB962C8B-B14F-4D97-AF65-F5344CB8AC3E}">
        <p14:creationId xmlns:p14="http://schemas.microsoft.com/office/powerpoint/2010/main" val="420675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Back view of an airplane">
            <a:extLst>
              <a:ext uri="{FF2B5EF4-FFF2-40B4-BE49-F238E27FC236}">
                <a16:creationId xmlns:a16="http://schemas.microsoft.com/office/drawing/2014/main" id="{5A6980B1-E37C-751C-09F1-443E77588B06}"/>
              </a:ext>
            </a:extLst>
          </p:cNvPr>
          <p:cNvPicPr>
            <a:picLocks noChangeAspect="1"/>
          </p:cNvPicPr>
          <p:nvPr/>
        </p:nvPicPr>
        <p:blipFill>
          <a:blip r:embed="rId2">
            <a:alphaModFix amt="35000"/>
          </a:blip>
          <a:srcRect t="13659" b="2071"/>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266BBE2D-ECF6-29C0-9986-1952260CAEF8}"/>
              </a:ext>
            </a:extLst>
          </p:cNvPr>
          <p:cNvSpPr>
            <a:spLocks noGrp="1"/>
          </p:cNvSpPr>
          <p:nvPr>
            <p:ph type="title"/>
          </p:nvPr>
        </p:nvSpPr>
        <p:spPr>
          <a:xfrm>
            <a:off x="838200" y="365125"/>
            <a:ext cx="10515600" cy="1325563"/>
          </a:xfrm>
        </p:spPr>
        <p:txBody>
          <a:bodyPr>
            <a:normAutofit/>
          </a:bodyPr>
          <a:lstStyle/>
          <a:p>
            <a:r>
              <a:rPr lang="en-US">
                <a:solidFill>
                  <a:srgbClr val="FFFFFF"/>
                </a:solidFill>
              </a:rPr>
              <a:t>Overview</a:t>
            </a:r>
          </a:p>
        </p:txBody>
      </p:sp>
      <p:sp>
        <p:nvSpPr>
          <p:cNvPr id="3" name="Content Placeholder 2">
            <a:extLst>
              <a:ext uri="{FF2B5EF4-FFF2-40B4-BE49-F238E27FC236}">
                <a16:creationId xmlns:a16="http://schemas.microsoft.com/office/drawing/2014/main" id="{B7C3E7A0-7926-2C5B-ADE8-795440B94E17}"/>
              </a:ext>
            </a:extLst>
          </p:cNvPr>
          <p:cNvSpPr>
            <a:spLocks noGrp="1"/>
          </p:cNvSpPr>
          <p:nvPr>
            <p:ph idx="1"/>
          </p:nvPr>
        </p:nvSpPr>
        <p:spPr>
          <a:xfrm>
            <a:off x="838200" y="1825625"/>
            <a:ext cx="10515600" cy="4351338"/>
          </a:xfrm>
        </p:spPr>
        <p:txBody>
          <a:bodyPr>
            <a:normAutofit/>
          </a:bodyPr>
          <a:lstStyle/>
          <a:p>
            <a:r>
              <a:rPr lang="en-US">
                <a:solidFill>
                  <a:srgbClr val="FFFFFF"/>
                </a:solidFill>
              </a:rPr>
              <a:t>Identifying the hazard</a:t>
            </a:r>
          </a:p>
          <a:p>
            <a:r>
              <a:rPr lang="en-US">
                <a:solidFill>
                  <a:srgbClr val="FFFFFF"/>
                </a:solidFill>
              </a:rPr>
              <a:t>Historic Risk</a:t>
            </a:r>
          </a:p>
          <a:p>
            <a:pPr lvl="1"/>
            <a:r>
              <a:rPr lang="en-US">
                <a:solidFill>
                  <a:srgbClr val="FFFFFF"/>
                </a:solidFill>
              </a:rPr>
              <a:t>All Aviation</a:t>
            </a:r>
          </a:p>
          <a:p>
            <a:pPr lvl="1"/>
            <a:r>
              <a:rPr lang="en-US">
                <a:solidFill>
                  <a:srgbClr val="FFFFFF"/>
                </a:solidFill>
              </a:rPr>
              <a:t>Commercial Aviation</a:t>
            </a:r>
          </a:p>
          <a:p>
            <a:r>
              <a:rPr lang="en-US">
                <a:solidFill>
                  <a:srgbClr val="FFFFFF"/>
                </a:solidFill>
              </a:rPr>
              <a:t>Probability of Casualty versus Likelihood of Effect</a:t>
            </a:r>
          </a:p>
          <a:p>
            <a:pPr lvl="1"/>
            <a:r>
              <a:rPr lang="en-US">
                <a:solidFill>
                  <a:srgbClr val="FFFFFF"/>
                </a:solidFill>
              </a:rPr>
              <a:t>Comparative Example:  Turbulence</a:t>
            </a:r>
          </a:p>
          <a:p>
            <a:r>
              <a:rPr lang="en-US">
                <a:solidFill>
                  <a:srgbClr val="FFFFFF"/>
                </a:solidFill>
              </a:rPr>
              <a:t>Ideas for Consideration</a:t>
            </a:r>
          </a:p>
          <a:p>
            <a:endParaRPr lang="en-US">
              <a:solidFill>
                <a:srgbClr val="FFFFFF"/>
              </a:solidFill>
            </a:endParaRPr>
          </a:p>
        </p:txBody>
      </p:sp>
    </p:spTree>
    <p:extLst>
      <p:ext uri="{BB962C8B-B14F-4D97-AF65-F5344CB8AC3E}">
        <p14:creationId xmlns:p14="http://schemas.microsoft.com/office/powerpoint/2010/main" val="5253512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w much did SpaceX's Starship Flight 7 explosion pollute the atmosphere? |  Space">
            <a:extLst>
              <a:ext uri="{FF2B5EF4-FFF2-40B4-BE49-F238E27FC236}">
                <a16:creationId xmlns:a16="http://schemas.microsoft.com/office/drawing/2014/main" id="{75133296-1BD7-EEE5-72B1-80472DACAE1E}"/>
              </a:ext>
            </a:extLst>
          </p:cNvPr>
          <p:cNvPicPr>
            <a:picLocks noChangeAspect="1"/>
          </p:cNvPicPr>
          <p:nvPr/>
        </p:nvPicPr>
        <p:blipFill>
          <a:blip r:embed="rId3">
            <a:alphaModFix amt="35000"/>
          </a:blip>
          <a:srcRect/>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8FF8C86D-E17E-E306-CA3A-ABAAA1359E44}"/>
              </a:ext>
            </a:extLst>
          </p:cNvPr>
          <p:cNvSpPr>
            <a:spLocks noGrp="1"/>
          </p:cNvSpPr>
          <p:nvPr>
            <p:ph type="title"/>
          </p:nvPr>
        </p:nvSpPr>
        <p:spPr>
          <a:xfrm>
            <a:off x="838200" y="365125"/>
            <a:ext cx="10515600" cy="1325563"/>
          </a:xfrm>
        </p:spPr>
        <p:txBody>
          <a:bodyPr>
            <a:normAutofit/>
          </a:bodyPr>
          <a:lstStyle/>
          <a:p>
            <a:r>
              <a:rPr lang="en-US" dirty="0"/>
              <a:t>What if it happened tomorrow?</a:t>
            </a:r>
            <a:endParaRPr lang="en-US" dirty="0">
              <a:solidFill>
                <a:srgbClr val="FFFFFF"/>
              </a:solidFill>
            </a:endParaRPr>
          </a:p>
        </p:txBody>
      </p:sp>
      <p:sp>
        <p:nvSpPr>
          <p:cNvPr id="5" name="Arrow: Right 4">
            <a:extLst>
              <a:ext uri="{FF2B5EF4-FFF2-40B4-BE49-F238E27FC236}">
                <a16:creationId xmlns:a16="http://schemas.microsoft.com/office/drawing/2014/main" id="{6AA78B39-9ACF-F40B-13AA-C750B8FBC522}"/>
              </a:ext>
            </a:extLst>
          </p:cNvPr>
          <p:cNvSpPr/>
          <p:nvPr/>
        </p:nvSpPr>
        <p:spPr>
          <a:xfrm>
            <a:off x="5434081" y="3751983"/>
            <a:ext cx="1389681" cy="429156"/>
          </a:xfrm>
          <a:prstGeom prst="rightArrow">
            <a:avLst/>
          </a:prstGeom>
          <a:solidFill>
            <a:sysClr val="windowText" lastClr="000000"/>
          </a:solidFill>
          <a:ln w="12700" cap="flat" cmpd="sng" algn="ctr">
            <a:solidFill>
              <a:srgbClr val="5B9BD5">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dirty="0">
                <a:ln>
                  <a:noFill/>
                </a:ln>
                <a:solidFill>
                  <a:prstClr val="white"/>
                </a:solidFill>
                <a:effectLst/>
                <a:uLnTx/>
                <a:uFillTx/>
                <a:latin typeface="Calibri" panose="020F0502020204030204"/>
                <a:ea typeface="+mn-ea"/>
                <a:cs typeface="+mn-cs"/>
              </a:rPr>
              <a:t>Cause or contribute</a:t>
            </a: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D739BC9-E072-1F1C-6FD3-6A4CA7112DB6}"/>
              </a:ext>
            </a:extLst>
          </p:cNvPr>
          <p:cNvSpPr txBox="1"/>
          <p:nvPr/>
        </p:nvSpPr>
        <p:spPr>
          <a:xfrm>
            <a:off x="2276839" y="3781895"/>
            <a:ext cx="2026517" cy="369332"/>
          </a:xfrm>
          <a:prstGeom prst="rect">
            <a:avLst/>
          </a:prstGeom>
          <a:noFill/>
        </p:spPr>
        <p:txBody>
          <a:bodyPr wrap="none" rtlCol="0">
            <a:spAutoFit/>
          </a:bodyPr>
          <a:lstStyle/>
          <a:p>
            <a:r>
              <a:rPr lang="en-US" dirty="0">
                <a:solidFill>
                  <a:srgbClr val="FFFF00"/>
                </a:solidFill>
                <a:latin typeface="Calibri" panose="020F0502020204030204"/>
              </a:rPr>
              <a:t>Condition or Object</a:t>
            </a:r>
          </a:p>
        </p:txBody>
      </p:sp>
      <p:sp>
        <p:nvSpPr>
          <p:cNvPr id="7" name="TextBox 6">
            <a:extLst>
              <a:ext uri="{FF2B5EF4-FFF2-40B4-BE49-F238E27FC236}">
                <a16:creationId xmlns:a16="http://schemas.microsoft.com/office/drawing/2014/main" id="{00EE6ED2-23C4-ACF2-83A4-984DECC7BD06}"/>
              </a:ext>
            </a:extLst>
          </p:cNvPr>
          <p:cNvSpPr txBox="1"/>
          <p:nvPr/>
        </p:nvSpPr>
        <p:spPr>
          <a:xfrm>
            <a:off x="5177794" y="4388818"/>
            <a:ext cx="1778692" cy="461665"/>
          </a:xfrm>
          <a:prstGeom prst="rect">
            <a:avLst/>
          </a:prstGeom>
          <a:noFill/>
        </p:spPr>
        <p:txBody>
          <a:bodyPr wrap="none" rtlCol="0">
            <a:spAutoFit/>
          </a:bodyPr>
          <a:lstStyle/>
          <a:p>
            <a:r>
              <a:rPr lang="en-US" sz="2400" dirty="0">
                <a:solidFill>
                  <a:srgbClr val="FFFF00"/>
                </a:solidFill>
                <a:latin typeface="Calibri" panose="020F0502020204030204"/>
              </a:rPr>
              <a:t>Investigation</a:t>
            </a:r>
          </a:p>
        </p:txBody>
      </p:sp>
      <p:sp>
        <p:nvSpPr>
          <p:cNvPr id="8" name="TextBox 7">
            <a:extLst>
              <a:ext uri="{FF2B5EF4-FFF2-40B4-BE49-F238E27FC236}">
                <a16:creationId xmlns:a16="http://schemas.microsoft.com/office/drawing/2014/main" id="{3C5D1459-F074-F1F9-CBA7-6FC7D092D0F6}"/>
              </a:ext>
            </a:extLst>
          </p:cNvPr>
          <p:cNvSpPr txBox="1"/>
          <p:nvPr/>
        </p:nvSpPr>
        <p:spPr>
          <a:xfrm>
            <a:off x="5177794" y="3054101"/>
            <a:ext cx="1755930" cy="461665"/>
          </a:xfrm>
          <a:prstGeom prst="rect">
            <a:avLst/>
          </a:prstGeom>
          <a:noFill/>
        </p:spPr>
        <p:txBody>
          <a:bodyPr wrap="none" rtlCol="0">
            <a:spAutoFit/>
          </a:bodyPr>
          <a:lstStyle/>
          <a:p>
            <a:r>
              <a:rPr lang="en-US" sz="2400" dirty="0">
                <a:solidFill>
                  <a:srgbClr val="FFFF00"/>
                </a:solidFill>
                <a:latin typeface="Calibri" panose="020F0502020204030204"/>
              </a:rPr>
              <a:t>Risk Analysis</a:t>
            </a:r>
          </a:p>
        </p:txBody>
      </p:sp>
      <p:cxnSp>
        <p:nvCxnSpPr>
          <p:cNvPr id="10" name="Connector: Elbow 9">
            <a:extLst>
              <a:ext uri="{FF2B5EF4-FFF2-40B4-BE49-F238E27FC236}">
                <a16:creationId xmlns:a16="http://schemas.microsoft.com/office/drawing/2014/main" id="{ED00DB6D-1344-A45A-34D4-7A8AB23979F8}"/>
              </a:ext>
            </a:extLst>
          </p:cNvPr>
          <p:cNvCxnSpPr>
            <a:stCxn id="6" idx="0"/>
            <a:endCxn id="8" idx="1"/>
          </p:cNvCxnSpPr>
          <p:nvPr/>
        </p:nvCxnSpPr>
        <p:spPr>
          <a:xfrm rot="5400000" flipH="1" flipV="1">
            <a:off x="3985466" y="2589567"/>
            <a:ext cx="496961" cy="1887696"/>
          </a:xfrm>
          <a:prstGeom prst="bentConnector2">
            <a:avLst/>
          </a:prstGeom>
          <a:noFill/>
          <a:ln w="12700" cap="flat" cmpd="sng" algn="ctr">
            <a:solidFill>
              <a:schemeClr val="tx1"/>
            </a:solidFill>
            <a:prstDash val="solid"/>
            <a:miter lim="800000"/>
            <a:tailEnd type="triangle"/>
          </a:ln>
          <a:effectLst/>
        </p:spPr>
      </p:cxnSp>
      <p:cxnSp>
        <p:nvCxnSpPr>
          <p:cNvPr id="11" name="Connector: Elbow 10">
            <a:extLst>
              <a:ext uri="{FF2B5EF4-FFF2-40B4-BE49-F238E27FC236}">
                <a16:creationId xmlns:a16="http://schemas.microsoft.com/office/drawing/2014/main" id="{B2EFA606-6797-5A6F-4A8B-180043C23BBA}"/>
              </a:ext>
            </a:extLst>
          </p:cNvPr>
          <p:cNvCxnSpPr>
            <a:cxnSpLocks/>
            <a:stCxn id="8" idx="3"/>
            <a:endCxn id="14" idx="0"/>
          </p:cNvCxnSpPr>
          <p:nvPr/>
        </p:nvCxnSpPr>
        <p:spPr>
          <a:xfrm>
            <a:off x="6933724" y="3284934"/>
            <a:ext cx="2023882" cy="496961"/>
          </a:xfrm>
          <a:prstGeom prst="bentConnector2">
            <a:avLst/>
          </a:prstGeom>
          <a:noFill/>
          <a:ln w="12700" cap="flat" cmpd="sng" algn="ctr">
            <a:solidFill>
              <a:schemeClr val="tx1"/>
            </a:solidFill>
            <a:prstDash val="solid"/>
            <a:miter lim="800000"/>
            <a:tailEnd type="triangle"/>
          </a:ln>
          <a:effectLst/>
        </p:spPr>
      </p:cxnSp>
      <p:cxnSp>
        <p:nvCxnSpPr>
          <p:cNvPr id="12" name="Connector: Elbow 11">
            <a:extLst>
              <a:ext uri="{FF2B5EF4-FFF2-40B4-BE49-F238E27FC236}">
                <a16:creationId xmlns:a16="http://schemas.microsoft.com/office/drawing/2014/main" id="{EBAEA8D0-92D4-C4D8-3CFB-DC45873E0367}"/>
              </a:ext>
            </a:extLst>
          </p:cNvPr>
          <p:cNvCxnSpPr>
            <a:cxnSpLocks/>
            <a:stCxn id="14" idx="2"/>
            <a:endCxn id="7" idx="3"/>
          </p:cNvCxnSpPr>
          <p:nvPr/>
        </p:nvCxnSpPr>
        <p:spPr>
          <a:xfrm rot="5400000">
            <a:off x="7722834" y="3384879"/>
            <a:ext cx="468424" cy="2001120"/>
          </a:xfrm>
          <a:prstGeom prst="bentConnector2">
            <a:avLst/>
          </a:prstGeom>
          <a:noFill/>
          <a:ln w="12700" cap="flat" cmpd="sng" algn="ctr">
            <a:solidFill>
              <a:schemeClr val="tx1"/>
            </a:solidFill>
            <a:prstDash val="solid"/>
            <a:miter lim="800000"/>
            <a:tailEnd type="triangle"/>
          </a:ln>
          <a:effectLst/>
        </p:spPr>
      </p:cxnSp>
      <p:cxnSp>
        <p:nvCxnSpPr>
          <p:cNvPr id="13" name="Connector: Elbow 12">
            <a:extLst>
              <a:ext uri="{FF2B5EF4-FFF2-40B4-BE49-F238E27FC236}">
                <a16:creationId xmlns:a16="http://schemas.microsoft.com/office/drawing/2014/main" id="{AA2D2B5C-6D5C-ACDA-0A43-E7C8DFBBA334}"/>
              </a:ext>
            </a:extLst>
          </p:cNvPr>
          <p:cNvCxnSpPr>
            <a:stCxn id="7" idx="1"/>
            <a:endCxn id="6" idx="2"/>
          </p:cNvCxnSpPr>
          <p:nvPr/>
        </p:nvCxnSpPr>
        <p:spPr>
          <a:xfrm rot="10800000">
            <a:off x="3290098" y="4151227"/>
            <a:ext cx="1887696" cy="468424"/>
          </a:xfrm>
          <a:prstGeom prst="bentConnector2">
            <a:avLst/>
          </a:prstGeom>
          <a:noFill/>
          <a:ln w="12700" cap="flat" cmpd="sng" algn="ctr">
            <a:solidFill>
              <a:schemeClr val="tx1"/>
            </a:solidFill>
            <a:prstDash val="solid"/>
            <a:miter lim="800000"/>
            <a:tailEnd type="triangle"/>
          </a:ln>
          <a:effectLst/>
        </p:spPr>
      </p:cxnSp>
      <p:sp>
        <p:nvSpPr>
          <p:cNvPr id="14" name="TextBox 13">
            <a:extLst>
              <a:ext uri="{FF2B5EF4-FFF2-40B4-BE49-F238E27FC236}">
                <a16:creationId xmlns:a16="http://schemas.microsoft.com/office/drawing/2014/main" id="{3841C1E9-C392-62E1-E134-6406D3DA3B07}"/>
              </a:ext>
            </a:extLst>
          </p:cNvPr>
          <p:cNvSpPr txBox="1"/>
          <p:nvPr/>
        </p:nvSpPr>
        <p:spPr>
          <a:xfrm>
            <a:off x="7548854" y="3781895"/>
            <a:ext cx="2817503" cy="369332"/>
          </a:xfrm>
          <a:prstGeom prst="rect">
            <a:avLst/>
          </a:prstGeom>
          <a:noFill/>
        </p:spPr>
        <p:txBody>
          <a:bodyPr wrap="none" rtlCol="0">
            <a:spAutoFit/>
          </a:bodyPr>
          <a:lstStyle/>
          <a:p>
            <a:r>
              <a:rPr lang="en-US" dirty="0">
                <a:solidFill>
                  <a:srgbClr val="FFFF00"/>
                </a:solidFill>
                <a:latin typeface="Calibri" panose="020F0502020204030204"/>
              </a:rPr>
              <a:t>Incident or Aircraft Accident</a:t>
            </a:r>
          </a:p>
        </p:txBody>
      </p:sp>
      <p:sp>
        <p:nvSpPr>
          <p:cNvPr id="15" name="TextBox 14">
            <a:extLst>
              <a:ext uri="{FF2B5EF4-FFF2-40B4-BE49-F238E27FC236}">
                <a16:creationId xmlns:a16="http://schemas.microsoft.com/office/drawing/2014/main" id="{701C3664-C745-04FB-6691-093BC111C1B3}"/>
              </a:ext>
            </a:extLst>
          </p:cNvPr>
          <p:cNvSpPr txBox="1"/>
          <p:nvPr/>
        </p:nvSpPr>
        <p:spPr>
          <a:xfrm>
            <a:off x="4186595" y="4857242"/>
            <a:ext cx="3884651" cy="646331"/>
          </a:xfrm>
          <a:prstGeom prst="rect">
            <a:avLst/>
          </a:prstGeom>
          <a:noFill/>
        </p:spPr>
        <p:txBody>
          <a:bodyPr wrap="square" rtlCol="0">
            <a:spAutoFit/>
          </a:bodyPr>
          <a:lstStyle/>
          <a:p>
            <a:r>
              <a:rPr lang="en-US" dirty="0">
                <a:solidFill>
                  <a:srgbClr val="FFFF00"/>
                </a:solidFill>
                <a:latin typeface="Calibri" panose="020F0502020204030204"/>
              </a:rPr>
              <a:t>identify the hazard(s) that caused or contributed to the incident or accident</a:t>
            </a:r>
          </a:p>
        </p:txBody>
      </p:sp>
      <p:sp>
        <p:nvSpPr>
          <p:cNvPr id="16" name="TextBox 15">
            <a:extLst>
              <a:ext uri="{FF2B5EF4-FFF2-40B4-BE49-F238E27FC236}">
                <a16:creationId xmlns:a16="http://schemas.microsoft.com/office/drawing/2014/main" id="{81FCEBC0-D2BE-3642-7EC5-502D1316BD64}"/>
              </a:ext>
            </a:extLst>
          </p:cNvPr>
          <p:cNvSpPr txBox="1"/>
          <p:nvPr/>
        </p:nvSpPr>
        <p:spPr>
          <a:xfrm>
            <a:off x="3839523" y="2407769"/>
            <a:ext cx="4805235" cy="646331"/>
          </a:xfrm>
          <a:prstGeom prst="rect">
            <a:avLst/>
          </a:prstGeom>
          <a:noFill/>
        </p:spPr>
        <p:txBody>
          <a:bodyPr wrap="square" rtlCol="0">
            <a:spAutoFit/>
          </a:bodyPr>
          <a:lstStyle/>
          <a:p>
            <a:r>
              <a:rPr lang="en-US" dirty="0">
                <a:solidFill>
                  <a:srgbClr val="FFFF00"/>
                </a:solidFill>
                <a:latin typeface="Calibri" panose="020F0502020204030204"/>
              </a:rPr>
              <a:t>determine the likelihood of a hazard causing or contributing to an incident or aircraft accident</a:t>
            </a:r>
          </a:p>
        </p:txBody>
      </p:sp>
      <p:cxnSp>
        <p:nvCxnSpPr>
          <p:cNvPr id="17" name="Straight Arrow Connector 16">
            <a:extLst>
              <a:ext uri="{FF2B5EF4-FFF2-40B4-BE49-F238E27FC236}">
                <a16:creationId xmlns:a16="http://schemas.microsoft.com/office/drawing/2014/main" id="{3FEF2A40-1030-ABB9-C6AD-97803A83FD85}"/>
              </a:ext>
            </a:extLst>
          </p:cNvPr>
          <p:cNvCxnSpPr>
            <a:stCxn id="6" idx="3"/>
          </p:cNvCxnSpPr>
          <p:nvPr/>
        </p:nvCxnSpPr>
        <p:spPr>
          <a:xfrm>
            <a:off x="4303356" y="3966561"/>
            <a:ext cx="1009195" cy="1"/>
          </a:xfrm>
          <a:prstGeom prst="straightConnector1">
            <a:avLst/>
          </a:prstGeom>
          <a:noFill/>
          <a:ln w="6350" cap="flat" cmpd="sng" algn="ctr">
            <a:solidFill>
              <a:schemeClr val="tx1"/>
            </a:solidFill>
            <a:prstDash val="solid"/>
            <a:miter lim="800000"/>
            <a:tailEnd type="triangle"/>
          </a:ln>
          <a:effectLst/>
        </p:spPr>
      </p:cxnSp>
      <p:cxnSp>
        <p:nvCxnSpPr>
          <p:cNvPr id="18" name="Straight Arrow Connector 17">
            <a:extLst>
              <a:ext uri="{FF2B5EF4-FFF2-40B4-BE49-F238E27FC236}">
                <a16:creationId xmlns:a16="http://schemas.microsoft.com/office/drawing/2014/main" id="{6579D544-25D1-1963-42BF-090B94254022}"/>
              </a:ext>
            </a:extLst>
          </p:cNvPr>
          <p:cNvCxnSpPr>
            <a:endCxn id="14" idx="1"/>
          </p:cNvCxnSpPr>
          <p:nvPr/>
        </p:nvCxnSpPr>
        <p:spPr>
          <a:xfrm flipV="1">
            <a:off x="6881470" y="3966561"/>
            <a:ext cx="667384" cy="1"/>
          </a:xfrm>
          <a:prstGeom prst="straightConnector1">
            <a:avLst/>
          </a:prstGeom>
          <a:noFill/>
          <a:ln w="6350" cap="flat" cmpd="sng" algn="ctr">
            <a:solidFill>
              <a:schemeClr val="tx1"/>
            </a:solidFill>
            <a:prstDash val="solid"/>
            <a:miter lim="800000"/>
            <a:tailEnd type="triangle"/>
          </a:ln>
          <a:effectLst/>
        </p:spPr>
      </p:cxnSp>
      <p:sp>
        <p:nvSpPr>
          <p:cNvPr id="19" name="TextBox 18">
            <a:extLst>
              <a:ext uri="{FF2B5EF4-FFF2-40B4-BE49-F238E27FC236}">
                <a16:creationId xmlns:a16="http://schemas.microsoft.com/office/drawing/2014/main" id="{FE7BDBEB-706E-D0B2-2FF7-27BCF7F094EB}"/>
              </a:ext>
            </a:extLst>
          </p:cNvPr>
          <p:cNvSpPr txBox="1"/>
          <p:nvPr/>
        </p:nvSpPr>
        <p:spPr>
          <a:xfrm>
            <a:off x="3647459" y="5421430"/>
            <a:ext cx="5044995" cy="584775"/>
          </a:xfrm>
          <a:prstGeom prst="rect">
            <a:avLst/>
          </a:prstGeom>
          <a:noFill/>
        </p:spPr>
        <p:txBody>
          <a:bodyPr wrap="square" rtlCol="0">
            <a:spAutoFit/>
          </a:bodyPr>
          <a:lstStyle/>
          <a:p>
            <a:r>
              <a:rPr lang="en-US" sz="1600" dirty="0">
                <a:solidFill>
                  <a:srgbClr val="0070C0"/>
                </a:solidFill>
                <a:latin typeface="Calibri" panose="020F0502020204030204"/>
              </a:rPr>
              <a:t>03022055 – Environmental issues – Physical environment – Object/animal/substance – Debris/dirt/foreign object</a:t>
            </a:r>
          </a:p>
        </p:txBody>
      </p:sp>
      <p:cxnSp>
        <p:nvCxnSpPr>
          <p:cNvPr id="20" name="Connector: Elbow 19">
            <a:extLst>
              <a:ext uri="{FF2B5EF4-FFF2-40B4-BE49-F238E27FC236}">
                <a16:creationId xmlns:a16="http://schemas.microsoft.com/office/drawing/2014/main" id="{539B14BC-4FEB-BE23-8735-94B984BA0AF2}"/>
              </a:ext>
            </a:extLst>
          </p:cNvPr>
          <p:cNvCxnSpPr>
            <a:cxnSpLocks/>
            <a:stCxn id="14" idx="2"/>
            <a:endCxn id="19" idx="3"/>
          </p:cNvCxnSpPr>
          <p:nvPr/>
        </p:nvCxnSpPr>
        <p:spPr>
          <a:xfrm rot="5400000">
            <a:off x="8043735" y="4799946"/>
            <a:ext cx="1562591" cy="265152"/>
          </a:xfrm>
          <a:prstGeom prst="bentConnector2">
            <a:avLst/>
          </a:prstGeom>
          <a:noFill/>
          <a:ln w="6350" cap="flat" cmpd="sng" algn="ctr">
            <a:solidFill>
              <a:srgbClr val="5B9BD5"/>
            </a:solidFill>
            <a:prstDash val="solid"/>
            <a:miter lim="800000"/>
            <a:tailEnd type="triangle"/>
          </a:ln>
          <a:effectLst/>
        </p:spPr>
      </p:cxnSp>
      <p:cxnSp>
        <p:nvCxnSpPr>
          <p:cNvPr id="21" name="Connector: Elbow 20">
            <a:extLst>
              <a:ext uri="{FF2B5EF4-FFF2-40B4-BE49-F238E27FC236}">
                <a16:creationId xmlns:a16="http://schemas.microsoft.com/office/drawing/2014/main" id="{3B2583D0-CD9D-D8ED-2E63-4E284643868B}"/>
              </a:ext>
            </a:extLst>
          </p:cNvPr>
          <p:cNvCxnSpPr>
            <a:stCxn id="19" idx="1"/>
            <a:endCxn id="6" idx="2"/>
          </p:cNvCxnSpPr>
          <p:nvPr/>
        </p:nvCxnSpPr>
        <p:spPr>
          <a:xfrm rot="10800000">
            <a:off x="3290099" y="4151228"/>
            <a:ext cx="357361" cy="1562591"/>
          </a:xfrm>
          <a:prstGeom prst="bentConnector2">
            <a:avLst/>
          </a:prstGeom>
          <a:noFill/>
          <a:ln w="6350" cap="flat" cmpd="sng" algn="ctr">
            <a:solidFill>
              <a:srgbClr val="5B9BD5"/>
            </a:solidFill>
            <a:prstDash val="solid"/>
            <a:miter lim="800000"/>
            <a:tailEnd type="triangle"/>
          </a:ln>
          <a:effectLst/>
        </p:spPr>
      </p:cxnSp>
      <p:sp>
        <p:nvSpPr>
          <p:cNvPr id="22" name="TextBox 21">
            <a:extLst>
              <a:ext uri="{FF2B5EF4-FFF2-40B4-BE49-F238E27FC236}">
                <a16:creationId xmlns:a16="http://schemas.microsoft.com/office/drawing/2014/main" id="{4ED5602B-3B5B-4C81-65DB-586689019C59}"/>
              </a:ext>
            </a:extLst>
          </p:cNvPr>
          <p:cNvSpPr txBox="1"/>
          <p:nvPr/>
        </p:nvSpPr>
        <p:spPr>
          <a:xfrm>
            <a:off x="3606422" y="1833288"/>
            <a:ext cx="5044995" cy="584775"/>
          </a:xfrm>
          <a:prstGeom prst="rect">
            <a:avLst/>
          </a:prstGeom>
          <a:noFill/>
        </p:spPr>
        <p:txBody>
          <a:bodyPr wrap="square" rtlCol="0">
            <a:spAutoFit/>
          </a:bodyPr>
          <a:lstStyle/>
          <a:p>
            <a:r>
              <a:rPr lang="en-US" sz="1600" dirty="0">
                <a:solidFill>
                  <a:srgbClr val="0070C0"/>
                </a:solidFill>
                <a:latin typeface="Calibri" panose="020F0502020204030204"/>
              </a:rPr>
              <a:t>03022055 – Environmental issues – Physical environment – Object/animal/substance – Debris/dirt/foreign object</a:t>
            </a:r>
          </a:p>
        </p:txBody>
      </p:sp>
      <p:cxnSp>
        <p:nvCxnSpPr>
          <p:cNvPr id="23" name="Connector: Elbow 22">
            <a:extLst>
              <a:ext uri="{FF2B5EF4-FFF2-40B4-BE49-F238E27FC236}">
                <a16:creationId xmlns:a16="http://schemas.microsoft.com/office/drawing/2014/main" id="{5F2D5283-1EB3-324A-6156-EC7F2652FBE3}"/>
              </a:ext>
            </a:extLst>
          </p:cNvPr>
          <p:cNvCxnSpPr>
            <a:stCxn id="6" idx="0"/>
            <a:endCxn id="22" idx="1"/>
          </p:cNvCxnSpPr>
          <p:nvPr/>
        </p:nvCxnSpPr>
        <p:spPr>
          <a:xfrm rot="5400000" flipH="1" flipV="1">
            <a:off x="2620151" y="2795624"/>
            <a:ext cx="1656219" cy="316324"/>
          </a:xfrm>
          <a:prstGeom prst="bentConnector2">
            <a:avLst/>
          </a:prstGeom>
          <a:noFill/>
          <a:ln w="6350" cap="flat" cmpd="sng" algn="ctr">
            <a:solidFill>
              <a:srgbClr val="5B9BD5"/>
            </a:solidFill>
            <a:prstDash val="solid"/>
            <a:miter lim="800000"/>
            <a:tailEnd type="triangle"/>
          </a:ln>
          <a:effectLst/>
        </p:spPr>
      </p:cxnSp>
      <p:cxnSp>
        <p:nvCxnSpPr>
          <p:cNvPr id="24" name="Connector: Elbow 23">
            <a:extLst>
              <a:ext uri="{FF2B5EF4-FFF2-40B4-BE49-F238E27FC236}">
                <a16:creationId xmlns:a16="http://schemas.microsoft.com/office/drawing/2014/main" id="{3E97A5FE-43FD-0160-F3EB-003C34A78C30}"/>
              </a:ext>
            </a:extLst>
          </p:cNvPr>
          <p:cNvCxnSpPr>
            <a:stCxn id="22" idx="3"/>
            <a:endCxn id="14" idx="0"/>
          </p:cNvCxnSpPr>
          <p:nvPr/>
        </p:nvCxnSpPr>
        <p:spPr>
          <a:xfrm>
            <a:off x="8651417" y="2125676"/>
            <a:ext cx="306189" cy="1656219"/>
          </a:xfrm>
          <a:prstGeom prst="bentConnector2">
            <a:avLst/>
          </a:prstGeom>
          <a:noFill/>
          <a:ln w="6350" cap="flat" cmpd="sng" algn="ctr">
            <a:solidFill>
              <a:srgbClr val="5B9BD5"/>
            </a:solidFill>
            <a:prstDash val="solid"/>
            <a:miter lim="800000"/>
            <a:tailEnd type="triangle"/>
          </a:ln>
          <a:effectLst/>
        </p:spPr>
      </p:cxnSp>
    </p:spTree>
    <p:extLst>
      <p:ext uri="{BB962C8B-B14F-4D97-AF65-F5344CB8AC3E}">
        <p14:creationId xmlns:p14="http://schemas.microsoft.com/office/powerpoint/2010/main" val="156575447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4" grpId="0"/>
      <p:bldP spid="15" grpId="0"/>
      <p:bldP spid="16" grpId="0"/>
      <p:bldP spid="19"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Weather flying means learning to read clouds : Air Facts Journal">
            <a:extLst>
              <a:ext uri="{FF2B5EF4-FFF2-40B4-BE49-F238E27FC236}">
                <a16:creationId xmlns:a16="http://schemas.microsoft.com/office/drawing/2014/main" id="{9AC77272-229B-48D9-4CF6-EFE7C9826073}"/>
              </a:ext>
            </a:extLst>
          </p:cNvPr>
          <p:cNvPicPr>
            <a:picLocks noChangeAspect="1"/>
          </p:cNvPicPr>
          <p:nvPr/>
        </p:nvPicPr>
        <p:blipFill>
          <a:blip r:embed="rId3">
            <a:alphaModFix amt="35000"/>
          </a:blip>
          <a:srcRect t="16976" b="8024"/>
          <a:stretch>
            <a:fill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F7125B83-448D-434D-047E-52CD1A45441F}"/>
              </a:ext>
            </a:extLst>
          </p:cNvPr>
          <p:cNvSpPr>
            <a:spLocks noGrp="1"/>
          </p:cNvSpPr>
          <p:nvPr>
            <p:ph type="title"/>
          </p:nvPr>
        </p:nvSpPr>
        <p:spPr>
          <a:xfrm>
            <a:off x="838200" y="365125"/>
            <a:ext cx="10515600" cy="1325563"/>
          </a:xfrm>
        </p:spPr>
        <p:txBody>
          <a:bodyPr>
            <a:normAutofit/>
          </a:bodyPr>
          <a:lstStyle/>
          <a:p>
            <a:r>
              <a:rPr lang="en-US" dirty="0"/>
              <a:t>Historic Risk 2008-2024</a:t>
            </a:r>
            <a:endParaRPr lang="en-US" dirty="0">
              <a:solidFill>
                <a:srgbClr val="FFFFFF"/>
              </a:solidFill>
            </a:endParaRPr>
          </a:p>
        </p:txBody>
      </p:sp>
      <p:sp>
        <p:nvSpPr>
          <p:cNvPr id="7" name="TextBox 6">
            <a:extLst>
              <a:ext uri="{FF2B5EF4-FFF2-40B4-BE49-F238E27FC236}">
                <a16:creationId xmlns:a16="http://schemas.microsoft.com/office/drawing/2014/main" id="{C6F193BD-977B-BDF6-A022-4DAD8A50B2C6}"/>
              </a:ext>
            </a:extLst>
          </p:cNvPr>
          <p:cNvSpPr txBox="1"/>
          <p:nvPr/>
        </p:nvSpPr>
        <p:spPr>
          <a:xfrm>
            <a:off x="838200" y="1387691"/>
            <a:ext cx="10283145" cy="338554"/>
          </a:xfrm>
          <a:prstGeom prst="rect">
            <a:avLst/>
          </a:prstGeom>
          <a:noFill/>
        </p:spPr>
        <p:txBody>
          <a:bodyPr wrap="square" rtlCol="0">
            <a:spAutoFit/>
          </a:bodyPr>
          <a:lstStyle/>
          <a:p>
            <a:r>
              <a:rPr lang="en-US" sz="1600" dirty="0">
                <a:latin typeface="Calibri" panose="020F0502020204030204"/>
              </a:rPr>
              <a:t>03022055 – Environmental issues – Physical environment – Object/animal/substance – Debris/dirt/foreign object</a:t>
            </a:r>
          </a:p>
        </p:txBody>
      </p:sp>
      <p:grpSp>
        <p:nvGrpSpPr>
          <p:cNvPr id="16" name="Group 15">
            <a:extLst>
              <a:ext uri="{FF2B5EF4-FFF2-40B4-BE49-F238E27FC236}">
                <a16:creationId xmlns:a16="http://schemas.microsoft.com/office/drawing/2014/main" id="{F57FCF5F-71CD-5435-CF4A-B645F50AE493}"/>
              </a:ext>
            </a:extLst>
          </p:cNvPr>
          <p:cNvGrpSpPr/>
          <p:nvPr/>
        </p:nvGrpSpPr>
        <p:grpSpPr>
          <a:xfrm>
            <a:off x="838200" y="2569471"/>
            <a:ext cx="6616700" cy="2978150"/>
            <a:chOff x="838200" y="2569471"/>
            <a:chExt cx="6616700" cy="2978150"/>
          </a:xfrm>
        </p:grpSpPr>
        <p:sp>
          <p:nvSpPr>
            <p:cNvPr id="12" name="Rectangle 11">
              <a:extLst>
                <a:ext uri="{FF2B5EF4-FFF2-40B4-BE49-F238E27FC236}">
                  <a16:creationId xmlns:a16="http://schemas.microsoft.com/office/drawing/2014/main" id="{232015DF-3662-4F96-3F55-338C9944CA1E}"/>
                </a:ext>
              </a:extLst>
            </p:cNvPr>
            <p:cNvSpPr/>
            <p:nvPr/>
          </p:nvSpPr>
          <p:spPr>
            <a:xfrm>
              <a:off x="838200" y="2569471"/>
              <a:ext cx="6616700" cy="2978150"/>
            </a:xfrm>
            <a:prstGeom prst="rect">
              <a:avLst/>
            </a:prstGeom>
            <a:solidFill>
              <a:sysClr val="window" lastClr="FFFFFF"/>
            </a:solidFill>
            <a:ln w="190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ptos" panose="02110004020202020204"/>
                <a:ea typeface="+mn-ea"/>
                <a:cs typeface="+mn-cs"/>
              </a:endParaRPr>
            </a:p>
          </p:txBody>
        </p:sp>
        <p:pic>
          <p:nvPicPr>
            <p:cNvPr id="13" name="Picture 12">
              <a:extLst>
                <a:ext uri="{FF2B5EF4-FFF2-40B4-BE49-F238E27FC236}">
                  <a16:creationId xmlns:a16="http://schemas.microsoft.com/office/drawing/2014/main" id="{57090888-FC82-FC66-4F37-B53BA73E25A5}"/>
                </a:ext>
              </a:extLst>
            </p:cNvPr>
            <p:cNvPicPr>
              <a:picLocks noChangeAspect="1"/>
            </p:cNvPicPr>
            <p:nvPr/>
          </p:nvPicPr>
          <p:blipFill>
            <a:blip r:embed="rId4"/>
            <a:stretch>
              <a:fillRect/>
            </a:stretch>
          </p:blipFill>
          <p:spPr>
            <a:xfrm>
              <a:off x="838200" y="2569471"/>
              <a:ext cx="6616700" cy="2978150"/>
            </a:xfrm>
            <a:prstGeom prst="rect">
              <a:avLst/>
            </a:prstGeom>
            <a:ln>
              <a:noFill/>
            </a:ln>
          </p:spPr>
        </p:pic>
      </p:grpSp>
      <p:pic>
        <p:nvPicPr>
          <p:cNvPr id="14" name="Picture 13">
            <a:extLst>
              <a:ext uri="{FF2B5EF4-FFF2-40B4-BE49-F238E27FC236}">
                <a16:creationId xmlns:a16="http://schemas.microsoft.com/office/drawing/2014/main" id="{EB26D1D8-DF80-D61E-40C1-BC3807A6F27B}"/>
              </a:ext>
            </a:extLst>
          </p:cNvPr>
          <p:cNvPicPr>
            <a:picLocks noChangeAspect="1"/>
          </p:cNvPicPr>
          <p:nvPr/>
        </p:nvPicPr>
        <p:blipFill>
          <a:blip r:embed="rId5"/>
          <a:stretch>
            <a:fillRect/>
          </a:stretch>
        </p:blipFill>
        <p:spPr>
          <a:xfrm>
            <a:off x="8026215" y="1996359"/>
            <a:ext cx="3913296" cy="4124375"/>
          </a:xfrm>
          <a:prstGeom prst="rect">
            <a:avLst/>
          </a:prstGeom>
        </p:spPr>
      </p:pic>
      <p:sp>
        <p:nvSpPr>
          <p:cNvPr id="15" name="TextBox 14">
            <a:extLst>
              <a:ext uri="{FF2B5EF4-FFF2-40B4-BE49-F238E27FC236}">
                <a16:creationId xmlns:a16="http://schemas.microsoft.com/office/drawing/2014/main" id="{15FB98F9-EBCF-BECF-DFB1-0E8CE560690A}"/>
              </a:ext>
            </a:extLst>
          </p:cNvPr>
          <p:cNvSpPr txBox="1"/>
          <p:nvPr/>
        </p:nvSpPr>
        <p:spPr>
          <a:xfrm>
            <a:off x="1323271" y="5648812"/>
            <a:ext cx="5766109" cy="369332"/>
          </a:xfrm>
          <a:prstGeom prst="rect">
            <a:avLst/>
          </a:prstGeom>
          <a:noFill/>
        </p:spPr>
        <p:txBody>
          <a:bodyPr wrap="square" rtlCol="0">
            <a:spAutoFit/>
          </a:bodyPr>
          <a:lstStyle/>
          <a:p>
            <a:r>
              <a:rPr lang="en-US" dirty="0"/>
              <a:t>This hazard’s risk  can affect multiple aviation segments</a:t>
            </a:r>
          </a:p>
        </p:txBody>
      </p:sp>
    </p:spTree>
    <p:extLst>
      <p:ext uri="{BB962C8B-B14F-4D97-AF65-F5344CB8AC3E}">
        <p14:creationId xmlns:p14="http://schemas.microsoft.com/office/powerpoint/2010/main" val="20815194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F828D28-8E09-41CC-8229-3070B5467A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Content Placeholder 4" descr="SpaceX launches four rockets in less than 40 hours | Fox News">
            <a:extLst>
              <a:ext uri="{FF2B5EF4-FFF2-40B4-BE49-F238E27FC236}">
                <a16:creationId xmlns:a16="http://schemas.microsoft.com/office/drawing/2014/main" id="{707362C1-2952-E97F-788A-88C08035D8FD}"/>
              </a:ext>
            </a:extLst>
          </p:cNvPr>
          <p:cNvPicPr>
            <a:picLocks noChangeAspect="1"/>
          </p:cNvPicPr>
          <p:nvPr/>
        </p:nvPicPr>
        <p:blipFill>
          <a:blip r:embed="rId3"/>
          <a:srcRect/>
          <a:stretch>
            <a:fillRect/>
          </a:stretch>
        </p:blipFill>
        <p:spPr>
          <a:xfrm>
            <a:off x="20" y="-22"/>
            <a:ext cx="12191977" cy="6858022"/>
          </a:xfrm>
          <a:prstGeom prst="rect">
            <a:avLst/>
          </a:prstGeom>
        </p:spPr>
      </p:pic>
      <p:sp>
        <p:nvSpPr>
          <p:cNvPr id="16" name="Rectangle 15">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103377" y="1100316"/>
            <a:ext cx="6858003" cy="4657347"/>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1101103F-9620-0953-2DDB-923B8415C397}"/>
              </a:ext>
            </a:extLst>
          </p:cNvPr>
          <p:cNvSpPr>
            <a:spLocks noGrp="1"/>
          </p:cNvSpPr>
          <p:nvPr>
            <p:ph type="title"/>
          </p:nvPr>
        </p:nvSpPr>
        <p:spPr>
          <a:xfrm>
            <a:off x="6486824" y="198492"/>
            <a:ext cx="5452529" cy="1488503"/>
          </a:xfrm>
        </p:spPr>
        <p:txBody>
          <a:bodyPr vert="horz" lIns="91440" tIns="45720" rIns="91440" bIns="45720" rtlCol="0" anchor="t">
            <a:normAutofit fontScale="90000"/>
          </a:bodyPr>
          <a:lstStyle/>
          <a:p>
            <a:r>
              <a:rPr lang="en-US" sz="5200" dirty="0">
                <a:solidFill>
                  <a:srgbClr val="FFFFFF"/>
                </a:solidFill>
              </a:rPr>
              <a:t>Hazard 03022055 – Commercial Only</a:t>
            </a:r>
          </a:p>
        </p:txBody>
      </p:sp>
      <p:sp>
        <p:nvSpPr>
          <p:cNvPr id="8" name="Content Placeholder 7">
            <a:extLst>
              <a:ext uri="{FF2B5EF4-FFF2-40B4-BE49-F238E27FC236}">
                <a16:creationId xmlns:a16="http://schemas.microsoft.com/office/drawing/2014/main" id="{ECF36431-2AFA-EC39-6D27-A017F9612650}"/>
              </a:ext>
            </a:extLst>
          </p:cNvPr>
          <p:cNvSpPr>
            <a:spLocks noGrp="1"/>
          </p:cNvSpPr>
          <p:nvPr>
            <p:ph idx="1"/>
          </p:nvPr>
        </p:nvSpPr>
        <p:spPr>
          <a:xfrm>
            <a:off x="6566796" y="1527002"/>
            <a:ext cx="4761853" cy="421973"/>
          </a:xfrm>
        </p:spPr>
        <p:txBody>
          <a:bodyPr vert="horz" lIns="91440" tIns="45720" rIns="91440" bIns="45720" rtlCol="0" anchor="b">
            <a:normAutofit lnSpcReduction="10000"/>
          </a:bodyPr>
          <a:lstStyle/>
          <a:p>
            <a:r>
              <a:rPr lang="en-US" sz="2400" dirty="0">
                <a:solidFill>
                  <a:schemeClr val="bg1"/>
                </a:solidFill>
              </a:rPr>
              <a:t>No incidents or accidents found</a:t>
            </a:r>
          </a:p>
        </p:txBody>
      </p:sp>
      <p:sp>
        <p:nvSpPr>
          <p:cNvPr id="18" name="Rectangle 17">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40187" y="2206184"/>
            <a:ext cx="6858003" cy="2445624"/>
          </a:xfrm>
          <a:prstGeom prst="rect">
            <a:avLst/>
          </a:prstGeom>
          <a:gradFill flip="none" rotWithShape="1">
            <a:gsLst>
              <a:gs pos="48000">
                <a:srgbClr val="000000">
                  <a:alpha val="24000"/>
                </a:srgbClr>
              </a:gs>
              <a:gs pos="85000">
                <a:srgbClr val="000000">
                  <a:alpha val="45000"/>
                </a:srgbClr>
              </a:gs>
              <a:gs pos="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A0CF93E-33E9-8739-FB38-FF7985EA2AF4}"/>
              </a:ext>
            </a:extLst>
          </p:cNvPr>
          <p:cNvSpPr/>
          <p:nvPr/>
        </p:nvSpPr>
        <p:spPr>
          <a:xfrm>
            <a:off x="880612" y="2678291"/>
            <a:ext cx="6616700" cy="2978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033D31D9-98A2-CD2C-6C94-AB741DCCE2CA}"/>
              </a:ext>
            </a:extLst>
          </p:cNvPr>
          <p:cNvPicPr>
            <a:picLocks noChangeAspect="1"/>
          </p:cNvPicPr>
          <p:nvPr/>
        </p:nvPicPr>
        <p:blipFill>
          <a:blip r:embed="rId4"/>
          <a:stretch>
            <a:fillRect/>
          </a:stretch>
        </p:blipFill>
        <p:spPr>
          <a:xfrm>
            <a:off x="880612" y="2678291"/>
            <a:ext cx="6616700" cy="2978150"/>
          </a:xfrm>
          <a:prstGeom prst="rect">
            <a:avLst/>
          </a:prstGeom>
          <a:ln>
            <a:solidFill>
              <a:schemeClr val="tx1"/>
            </a:solidFill>
          </a:ln>
        </p:spPr>
      </p:pic>
      <p:sp>
        <p:nvSpPr>
          <p:cNvPr id="13" name="TextBox 12">
            <a:extLst>
              <a:ext uri="{FF2B5EF4-FFF2-40B4-BE49-F238E27FC236}">
                <a16:creationId xmlns:a16="http://schemas.microsoft.com/office/drawing/2014/main" id="{7DF824C6-0DA0-E47F-BC76-3D78AB57F902}"/>
              </a:ext>
            </a:extLst>
          </p:cNvPr>
          <p:cNvSpPr txBox="1"/>
          <p:nvPr/>
        </p:nvSpPr>
        <p:spPr>
          <a:xfrm>
            <a:off x="4053607" y="3289622"/>
            <a:ext cx="346570" cy="369332"/>
          </a:xfrm>
          <a:prstGeom prst="rect">
            <a:avLst/>
          </a:prstGeom>
          <a:noFill/>
        </p:spPr>
        <p:txBody>
          <a:bodyPr wrap="none" rtlCol="0">
            <a:spAutoFit/>
          </a:bodyPr>
          <a:lstStyle/>
          <a:p>
            <a:r>
              <a:rPr lang="el-GR" dirty="0">
                <a:solidFill>
                  <a:srgbClr val="0070C0"/>
                </a:solidFill>
              </a:rPr>
              <a:t>ψ</a:t>
            </a:r>
            <a:endParaRPr lang="en-US" dirty="0">
              <a:solidFill>
                <a:srgbClr val="0070C0"/>
              </a:solidFill>
            </a:endParaRPr>
          </a:p>
        </p:txBody>
      </p:sp>
      <p:sp>
        <p:nvSpPr>
          <p:cNvPr id="15" name="Oval 14">
            <a:extLst>
              <a:ext uri="{FF2B5EF4-FFF2-40B4-BE49-F238E27FC236}">
                <a16:creationId xmlns:a16="http://schemas.microsoft.com/office/drawing/2014/main" id="{3F6F4B2B-DAB5-636F-5498-69F38A7404EB}"/>
              </a:ext>
            </a:extLst>
          </p:cNvPr>
          <p:cNvSpPr/>
          <p:nvPr/>
        </p:nvSpPr>
        <p:spPr>
          <a:xfrm>
            <a:off x="3958167" y="3327400"/>
            <a:ext cx="520700" cy="55042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8A8EE0-5205-3B80-649C-C9946A4A383D}"/>
              </a:ext>
            </a:extLst>
          </p:cNvPr>
          <p:cNvPicPr>
            <a:picLocks noChangeAspect="1"/>
          </p:cNvPicPr>
          <p:nvPr/>
        </p:nvPicPr>
        <p:blipFill>
          <a:blip r:embed="rId5"/>
          <a:stretch>
            <a:fillRect/>
          </a:stretch>
        </p:blipFill>
        <p:spPr>
          <a:xfrm>
            <a:off x="8034224" y="2678291"/>
            <a:ext cx="3634762" cy="3830816"/>
          </a:xfrm>
          <a:prstGeom prst="rect">
            <a:avLst/>
          </a:prstGeom>
        </p:spPr>
      </p:pic>
      <p:cxnSp>
        <p:nvCxnSpPr>
          <p:cNvPr id="19" name="Straight Arrow Connector 18">
            <a:extLst>
              <a:ext uri="{FF2B5EF4-FFF2-40B4-BE49-F238E27FC236}">
                <a16:creationId xmlns:a16="http://schemas.microsoft.com/office/drawing/2014/main" id="{1C2A496B-887D-5E71-2283-3E8D5884DFDA}"/>
              </a:ext>
            </a:extLst>
          </p:cNvPr>
          <p:cNvCxnSpPr>
            <a:cxnSpLocks/>
          </p:cNvCxnSpPr>
          <p:nvPr/>
        </p:nvCxnSpPr>
        <p:spPr>
          <a:xfrm>
            <a:off x="8426554" y="5979233"/>
            <a:ext cx="0" cy="46566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B9CFE522-72F6-2061-7C7B-90B4A21EE95F}"/>
              </a:ext>
            </a:extLst>
          </p:cNvPr>
          <p:cNvCxnSpPr>
            <a:cxnSpLocks/>
          </p:cNvCxnSpPr>
          <p:nvPr/>
        </p:nvCxnSpPr>
        <p:spPr>
          <a:xfrm>
            <a:off x="9082721" y="5835299"/>
            <a:ext cx="0" cy="6096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CC2ADA88-A022-21A0-FF55-9797F0667CCE}"/>
              </a:ext>
            </a:extLst>
          </p:cNvPr>
          <p:cNvCxnSpPr>
            <a:cxnSpLocks/>
          </p:cNvCxnSpPr>
          <p:nvPr/>
        </p:nvCxnSpPr>
        <p:spPr>
          <a:xfrm>
            <a:off x="9738888" y="5807783"/>
            <a:ext cx="0" cy="6371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D386454D-9CA1-6D27-9772-CA3AB1086E08}"/>
              </a:ext>
            </a:extLst>
          </p:cNvPr>
          <p:cNvCxnSpPr>
            <a:cxnSpLocks/>
          </p:cNvCxnSpPr>
          <p:nvPr/>
        </p:nvCxnSpPr>
        <p:spPr>
          <a:xfrm>
            <a:off x="10390821" y="6070249"/>
            <a:ext cx="0" cy="3746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40A167DA-3724-6BAE-B534-CAF819174985}"/>
              </a:ext>
            </a:extLst>
          </p:cNvPr>
          <p:cNvCxnSpPr>
            <a:cxnSpLocks/>
          </p:cNvCxnSpPr>
          <p:nvPr/>
        </p:nvCxnSpPr>
        <p:spPr>
          <a:xfrm>
            <a:off x="11046988" y="6148566"/>
            <a:ext cx="0" cy="29633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194B6206-6DE0-3120-87C2-4C958F352C25}"/>
              </a:ext>
            </a:extLst>
          </p:cNvPr>
          <p:cNvSpPr txBox="1"/>
          <p:nvPr/>
        </p:nvSpPr>
        <p:spPr>
          <a:xfrm>
            <a:off x="7833878" y="6509107"/>
            <a:ext cx="3999878" cy="369332"/>
          </a:xfrm>
          <a:prstGeom prst="rect">
            <a:avLst/>
          </a:prstGeom>
          <a:noFill/>
        </p:spPr>
        <p:txBody>
          <a:bodyPr wrap="none" rtlCol="0">
            <a:spAutoFit/>
          </a:bodyPr>
          <a:lstStyle/>
          <a:p>
            <a:r>
              <a:rPr lang="en-US" dirty="0">
                <a:solidFill>
                  <a:srgbClr val="FFFF00"/>
                </a:solidFill>
              </a:rPr>
              <a:t>See </a:t>
            </a:r>
            <a:r>
              <a:rPr lang="en-US" dirty="0">
                <a:solidFill>
                  <a:srgbClr val="FFFF00"/>
                </a:solidFill>
                <a:hlinkClick r:id="rId6"/>
              </a:rPr>
              <a:t>white paper on “</a:t>
            </a:r>
            <a:r>
              <a:rPr lang="el-GR" dirty="0">
                <a:solidFill>
                  <a:srgbClr val="FFFF00"/>
                </a:solidFill>
                <a:hlinkClick r:id="rId6"/>
              </a:rPr>
              <a:t>ψ</a:t>
            </a:r>
            <a:r>
              <a:rPr lang="en-US" dirty="0">
                <a:solidFill>
                  <a:srgbClr val="FFFF00"/>
                </a:solidFill>
                <a:hlinkClick r:id="rId6"/>
              </a:rPr>
              <a:t>”</a:t>
            </a:r>
            <a:r>
              <a:rPr lang="en-US" dirty="0">
                <a:solidFill>
                  <a:srgbClr val="FFFF00"/>
                </a:solidFill>
              </a:rPr>
              <a:t> for explanation</a:t>
            </a:r>
          </a:p>
        </p:txBody>
      </p:sp>
    </p:spTree>
    <p:extLst>
      <p:ext uri="{BB962C8B-B14F-4D97-AF65-F5344CB8AC3E}">
        <p14:creationId xmlns:p14="http://schemas.microsoft.com/office/powerpoint/2010/main" val="3241755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15" grpId="0" animBg="1"/>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vective Cloud Feedback">
            <a:extLst>
              <a:ext uri="{FF2B5EF4-FFF2-40B4-BE49-F238E27FC236}">
                <a16:creationId xmlns:a16="http://schemas.microsoft.com/office/drawing/2014/main" id="{D3556729-6D59-E028-1D10-ABB53C8554D6}"/>
              </a:ext>
            </a:extLst>
          </p:cNvPr>
          <p:cNvPicPr>
            <a:picLocks noChangeAspect="1"/>
          </p:cNvPicPr>
          <p:nvPr/>
        </p:nvPicPr>
        <p:blipFill>
          <a:blip r:embed="rId3">
            <a:alphaModFix amt="40000"/>
          </a:blip>
          <a:srcRect t="8907"/>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A0F1F32E-F9AA-F981-01C6-F0979179D92B}"/>
              </a:ext>
            </a:extLst>
          </p:cNvPr>
          <p:cNvSpPr>
            <a:spLocks noGrp="1"/>
          </p:cNvSpPr>
          <p:nvPr>
            <p:ph type="title"/>
          </p:nvPr>
        </p:nvSpPr>
        <p:spPr>
          <a:xfrm>
            <a:off x="838200" y="365125"/>
            <a:ext cx="10515600" cy="1325563"/>
          </a:xfrm>
        </p:spPr>
        <p:txBody>
          <a:bodyPr>
            <a:normAutofit fontScale="90000"/>
          </a:bodyPr>
          <a:lstStyle/>
          <a:p>
            <a:r>
              <a:rPr lang="en-US" sz="5400" dirty="0">
                <a:solidFill>
                  <a:schemeClr val="bg1"/>
                </a:solidFill>
              </a:rPr>
              <a:t>Probability of “Casualty” versus Likelihood of “Effect”</a:t>
            </a:r>
          </a:p>
        </p:txBody>
      </p:sp>
      <p:sp>
        <p:nvSpPr>
          <p:cNvPr id="11"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sX0" fmla="*/ 0 w 9692640"/>
              <a:gd name="csY0" fmla="*/ 0 h 18288"/>
              <a:gd name="csX1" fmla="*/ 401552 w 9692640"/>
              <a:gd name="csY1" fmla="*/ 0 h 18288"/>
              <a:gd name="csX2" fmla="*/ 996957 w 9692640"/>
              <a:gd name="csY2" fmla="*/ 0 h 18288"/>
              <a:gd name="csX3" fmla="*/ 1398509 w 9692640"/>
              <a:gd name="csY3" fmla="*/ 0 h 18288"/>
              <a:gd name="csX4" fmla="*/ 2090841 w 9692640"/>
              <a:gd name="csY4" fmla="*/ 0 h 18288"/>
              <a:gd name="csX5" fmla="*/ 2686246 w 9692640"/>
              <a:gd name="csY5" fmla="*/ 0 h 18288"/>
              <a:gd name="csX6" fmla="*/ 3475504 w 9692640"/>
              <a:gd name="csY6" fmla="*/ 0 h 18288"/>
              <a:gd name="csX7" fmla="*/ 4361688 w 9692640"/>
              <a:gd name="csY7" fmla="*/ 0 h 18288"/>
              <a:gd name="csX8" fmla="*/ 5054019 w 9692640"/>
              <a:gd name="csY8" fmla="*/ 0 h 18288"/>
              <a:gd name="csX9" fmla="*/ 5940204 w 9692640"/>
              <a:gd name="csY9" fmla="*/ 0 h 18288"/>
              <a:gd name="csX10" fmla="*/ 6632535 w 9692640"/>
              <a:gd name="csY10" fmla="*/ 0 h 18288"/>
              <a:gd name="csX11" fmla="*/ 7034087 w 9692640"/>
              <a:gd name="csY11" fmla="*/ 0 h 18288"/>
              <a:gd name="csX12" fmla="*/ 7532566 w 9692640"/>
              <a:gd name="csY12" fmla="*/ 0 h 18288"/>
              <a:gd name="csX13" fmla="*/ 8418750 w 9692640"/>
              <a:gd name="csY13" fmla="*/ 0 h 18288"/>
              <a:gd name="csX14" fmla="*/ 9692640 w 9692640"/>
              <a:gd name="csY14" fmla="*/ 0 h 18288"/>
              <a:gd name="csX15" fmla="*/ 9692640 w 9692640"/>
              <a:gd name="csY15" fmla="*/ 18288 h 18288"/>
              <a:gd name="csX16" fmla="*/ 9000309 w 9692640"/>
              <a:gd name="csY16" fmla="*/ 18288 h 18288"/>
              <a:gd name="csX17" fmla="*/ 8307977 w 9692640"/>
              <a:gd name="csY17" fmla="*/ 18288 h 18288"/>
              <a:gd name="csX18" fmla="*/ 7712572 w 9692640"/>
              <a:gd name="csY18" fmla="*/ 18288 h 18288"/>
              <a:gd name="csX19" fmla="*/ 7214093 w 9692640"/>
              <a:gd name="csY19" fmla="*/ 18288 h 18288"/>
              <a:gd name="csX20" fmla="*/ 6327909 w 9692640"/>
              <a:gd name="csY20" fmla="*/ 18288 h 18288"/>
              <a:gd name="csX21" fmla="*/ 5635578 w 9692640"/>
              <a:gd name="csY21" fmla="*/ 18288 h 18288"/>
              <a:gd name="csX22" fmla="*/ 4846320 w 9692640"/>
              <a:gd name="csY22" fmla="*/ 18288 h 18288"/>
              <a:gd name="csX23" fmla="*/ 4444768 w 9692640"/>
              <a:gd name="csY23" fmla="*/ 18288 h 18288"/>
              <a:gd name="csX24" fmla="*/ 3946289 w 9692640"/>
              <a:gd name="csY24" fmla="*/ 18288 h 18288"/>
              <a:gd name="csX25" fmla="*/ 3253958 w 9692640"/>
              <a:gd name="csY25" fmla="*/ 18288 h 18288"/>
              <a:gd name="csX26" fmla="*/ 2464700 w 9692640"/>
              <a:gd name="csY26" fmla="*/ 18288 h 18288"/>
              <a:gd name="csX27" fmla="*/ 2063148 w 9692640"/>
              <a:gd name="csY27" fmla="*/ 18288 h 18288"/>
              <a:gd name="csX28" fmla="*/ 1661595 w 9692640"/>
              <a:gd name="csY28" fmla="*/ 18288 h 18288"/>
              <a:gd name="csX29" fmla="*/ 969264 w 9692640"/>
              <a:gd name="csY29" fmla="*/ 18288 h 18288"/>
              <a:gd name="csX30" fmla="*/ 0 w 9692640"/>
              <a:gd name="csY30" fmla="*/ 18288 h 18288"/>
              <a:gd name="csX31" fmla="*/ 0 w 9692640"/>
              <a:gd name="csY3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2EC715D-E86E-5A5D-EB18-FF41118262C3}"/>
              </a:ext>
            </a:extLst>
          </p:cNvPr>
          <p:cNvSpPr>
            <a:spLocks noGrp="1"/>
          </p:cNvSpPr>
          <p:nvPr>
            <p:ph idx="1"/>
          </p:nvPr>
        </p:nvSpPr>
        <p:spPr>
          <a:xfrm>
            <a:off x="838200" y="2004446"/>
            <a:ext cx="10515600" cy="4176897"/>
          </a:xfrm>
        </p:spPr>
        <p:txBody>
          <a:bodyPr>
            <a:normAutofit/>
          </a:bodyPr>
          <a:lstStyle/>
          <a:p>
            <a:r>
              <a:rPr lang="en-US" sz="2400" dirty="0">
                <a:solidFill>
                  <a:srgbClr val="FFFF00"/>
                </a:solidFill>
              </a:rPr>
              <a:t>14 CFR 450 “Casualty means any serious injury or death”</a:t>
            </a:r>
          </a:p>
          <a:p>
            <a:r>
              <a:rPr lang="en-US" sz="2400" dirty="0">
                <a:solidFill>
                  <a:srgbClr val="FFFF00"/>
                </a:solidFill>
              </a:rPr>
              <a:t>FAA Order 8040.4C “Severity” means consequence or impact of a hazard’s </a:t>
            </a:r>
            <a:r>
              <a:rPr lang="en-US" sz="2400" i="1" dirty="0">
                <a:solidFill>
                  <a:srgbClr val="FFFF00"/>
                </a:solidFill>
              </a:rPr>
              <a:t>effect</a:t>
            </a:r>
            <a:r>
              <a:rPr lang="en-US" sz="2400" dirty="0">
                <a:solidFill>
                  <a:srgbClr val="FFFF00"/>
                </a:solidFill>
              </a:rPr>
              <a:t> in terms of degree of </a:t>
            </a:r>
            <a:r>
              <a:rPr lang="en-US" sz="2400" i="1" dirty="0">
                <a:solidFill>
                  <a:srgbClr val="FFFF00"/>
                </a:solidFill>
              </a:rPr>
              <a:t>loss</a:t>
            </a:r>
            <a:r>
              <a:rPr lang="en-US" sz="2400" dirty="0">
                <a:solidFill>
                  <a:srgbClr val="FFFF00"/>
                </a:solidFill>
              </a:rPr>
              <a:t> or </a:t>
            </a:r>
            <a:r>
              <a:rPr lang="en-US" sz="2400" i="1" dirty="0">
                <a:solidFill>
                  <a:srgbClr val="FFFF00"/>
                </a:solidFill>
              </a:rPr>
              <a:t>harm</a:t>
            </a:r>
            <a:endParaRPr lang="en-US" sz="2400" dirty="0">
              <a:solidFill>
                <a:srgbClr val="FFFF00"/>
              </a:solidFill>
            </a:endParaRPr>
          </a:p>
          <a:p>
            <a:endParaRPr lang="en-US" sz="2200" dirty="0">
              <a:solidFill>
                <a:schemeClr val="bg1"/>
              </a:solidFill>
            </a:endParaRPr>
          </a:p>
        </p:txBody>
      </p:sp>
      <p:pic>
        <p:nvPicPr>
          <p:cNvPr id="5" name="Picture 4" descr="Table&#10;&#10;AI-generated content may be incorrect.">
            <a:extLst>
              <a:ext uri="{FF2B5EF4-FFF2-40B4-BE49-F238E27FC236}">
                <a16:creationId xmlns:a16="http://schemas.microsoft.com/office/drawing/2014/main" id="{F2B60FD5-B2BE-06FD-18C2-58A1FDA111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5153" y="3646514"/>
            <a:ext cx="5960202" cy="2342676"/>
          </a:xfrm>
          <a:prstGeom prst="rect">
            <a:avLst/>
          </a:prstGeom>
        </p:spPr>
      </p:pic>
      <p:sp>
        <p:nvSpPr>
          <p:cNvPr id="6" name="TextBox 5">
            <a:extLst>
              <a:ext uri="{FF2B5EF4-FFF2-40B4-BE49-F238E27FC236}">
                <a16:creationId xmlns:a16="http://schemas.microsoft.com/office/drawing/2014/main" id="{D0D8DE56-0F6C-CDF3-68E8-5392F0A1253A}"/>
              </a:ext>
            </a:extLst>
          </p:cNvPr>
          <p:cNvSpPr txBox="1"/>
          <p:nvPr/>
        </p:nvSpPr>
        <p:spPr>
          <a:xfrm>
            <a:off x="7193619" y="3869063"/>
            <a:ext cx="2097690" cy="369332"/>
          </a:xfrm>
          <a:prstGeom prst="rect">
            <a:avLst/>
          </a:prstGeom>
          <a:noFill/>
        </p:spPr>
        <p:txBody>
          <a:bodyPr wrap="none" rtlCol="0">
            <a:spAutoFit/>
          </a:bodyPr>
          <a:lstStyle/>
          <a:p>
            <a:r>
              <a:rPr lang="en-US" dirty="0">
                <a:solidFill>
                  <a:srgbClr val="FFFF00"/>
                </a:solidFill>
              </a:rPr>
              <a:t>Severity Categories</a:t>
            </a:r>
          </a:p>
        </p:txBody>
      </p:sp>
      <p:cxnSp>
        <p:nvCxnSpPr>
          <p:cNvPr id="7" name="Straight Arrow Connector 6">
            <a:extLst>
              <a:ext uri="{FF2B5EF4-FFF2-40B4-BE49-F238E27FC236}">
                <a16:creationId xmlns:a16="http://schemas.microsoft.com/office/drawing/2014/main" id="{56640AC9-B967-3FB1-C70F-89D6B401EEB5}"/>
              </a:ext>
            </a:extLst>
          </p:cNvPr>
          <p:cNvCxnSpPr>
            <a:cxnSpLocks/>
          </p:cNvCxnSpPr>
          <p:nvPr/>
        </p:nvCxnSpPr>
        <p:spPr>
          <a:xfrm flipH="1">
            <a:off x="6795355" y="4051096"/>
            <a:ext cx="398264"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ight Brace 7">
            <a:extLst>
              <a:ext uri="{FF2B5EF4-FFF2-40B4-BE49-F238E27FC236}">
                <a16:creationId xmlns:a16="http://schemas.microsoft.com/office/drawing/2014/main" id="{6B3F7AD0-F657-0010-614E-4630A49969AB}"/>
              </a:ext>
            </a:extLst>
          </p:cNvPr>
          <p:cNvSpPr/>
          <p:nvPr/>
        </p:nvSpPr>
        <p:spPr>
          <a:xfrm>
            <a:off x="6838019" y="4238395"/>
            <a:ext cx="241300" cy="1750790"/>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FBE4CFE3-8D11-F8CB-1076-1F84FBA7AF61}"/>
              </a:ext>
            </a:extLst>
          </p:cNvPr>
          <p:cNvSpPr txBox="1"/>
          <p:nvPr/>
        </p:nvSpPr>
        <p:spPr>
          <a:xfrm>
            <a:off x="7045452" y="4920623"/>
            <a:ext cx="878126" cy="369332"/>
          </a:xfrm>
          <a:prstGeom prst="rect">
            <a:avLst/>
          </a:prstGeom>
          <a:noFill/>
        </p:spPr>
        <p:txBody>
          <a:bodyPr wrap="none" rtlCol="0">
            <a:spAutoFit/>
          </a:bodyPr>
          <a:lstStyle/>
          <a:p>
            <a:r>
              <a:rPr lang="en-US" dirty="0">
                <a:solidFill>
                  <a:srgbClr val="FFFF00"/>
                </a:solidFill>
              </a:rPr>
              <a:t>Effects</a:t>
            </a:r>
          </a:p>
        </p:txBody>
      </p:sp>
      <p:sp>
        <p:nvSpPr>
          <p:cNvPr id="12" name="TextBox 11">
            <a:extLst>
              <a:ext uri="{FF2B5EF4-FFF2-40B4-BE49-F238E27FC236}">
                <a16:creationId xmlns:a16="http://schemas.microsoft.com/office/drawing/2014/main" id="{042841AF-C88D-2D3B-702B-FE24EA023167}"/>
              </a:ext>
            </a:extLst>
          </p:cNvPr>
          <p:cNvSpPr txBox="1"/>
          <p:nvPr/>
        </p:nvSpPr>
        <p:spPr>
          <a:xfrm>
            <a:off x="8225165" y="4378793"/>
            <a:ext cx="1702967" cy="1477328"/>
          </a:xfrm>
          <a:prstGeom prst="rect">
            <a:avLst/>
          </a:prstGeom>
          <a:noFill/>
        </p:spPr>
        <p:txBody>
          <a:bodyPr wrap="none" rtlCol="0">
            <a:spAutoFit/>
          </a:bodyPr>
          <a:lstStyle/>
          <a:p>
            <a:r>
              <a:rPr lang="en-US" i="1" u="sng" dirty="0">
                <a:solidFill>
                  <a:srgbClr val="FFFF00"/>
                </a:solidFill>
              </a:rPr>
              <a:t>Degrees of loss</a:t>
            </a:r>
          </a:p>
          <a:p>
            <a:pPr marL="285750" indent="-285750">
              <a:buFont typeface="Arial" panose="020B0604020202020204" pitchFamily="34" charset="0"/>
              <a:buChar char="•"/>
            </a:pPr>
            <a:r>
              <a:rPr lang="en-US" dirty="0">
                <a:solidFill>
                  <a:srgbClr val="FFFF00"/>
                </a:solidFill>
              </a:rPr>
              <a:t>None</a:t>
            </a:r>
          </a:p>
          <a:p>
            <a:pPr marL="285750" indent="-285750">
              <a:buFont typeface="Arial" panose="020B0604020202020204" pitchFamily="34" charset="0"/>
              <a:buChar char="•"/>
            </a:pPr>
            <a:r>
              <a:rPr lang="en-US" dirty="0">
                <a:solidFill>
                  <a:srgbClr val="FFFF00"/>
                </a:solidFill>
              </a:rPr>
              <a:t>Minor</a:t>
            </a:r>
          </a:p>
          <a:p>
            <a:pPr marL="285750" indent="-285750">
              <a:buFont typeface="Arial" panose="020B0604020202020204" pitchFamily="34" charset="0"/>
              <a:buChar char="•"/>
            </a:pPr>
            <a:r>
              <a:rPr lang="en-US" dirty="0">
                <a:solidFill>
                  <a:srgbClr val="FFFF00"/>
                </a:solidFill>
              </a:rPr>
              <a:t>Substantial</a:t>
            </a:r>
          </a:p>
          <a:p>
            <a:pPr marL="285750" indent="-285750">
              <a:buFont typeface="Arial" panose="020B0604020202020204" pitchFamily="34" charset="0"/>
              <a:buChar char="•"/>
            </a:pPr>
            <a:r>
              <a:rPr lang="en-US" dirty="0">
                <a:solidFill>
                  <a:srgbClr val="FFFF00"/>
                </a:solidFill>
              </a:rPr>
              <a:t>Hull loss</a:t>
            </a:r>
          </a:p>
        </p:txBody>
      </p:sp>
      <p:sp>
        <p:nvSpPr>
          <p:cNvPr id="13" name="TextBox 12">
            <a:extLst>
              <a:ext uri="{FF2B5EF4-FFF2-40B4-BE49-F238E27FC236}">
                <a16:creationId xmlns:a16="http://schemas.microsoft.com/office/drawing/2014/main" id="{83819735-F3F4-5E5A-A8E0-E50AA113DD6F}"/>
              </a:ext>
            </a:extLst>
          </p:cNvPr>
          <p:cNvSpPr txBox="1"/>
          <p:nvPr/>
        </p:nvSpPr>
        <p:spPr>
          <a:xfrm>
            <a:off x="9956599" y="4375126"/>
            <a:ext cx="1818383" cy="1477328"/>
          </a:xfrm>
          <a:prstGeom prst="rect">
            <a:avLst/>
          </a:prstGeom>
          <a:noFill/>
        </p:spPr>
        <p:txBody>
          <a:bodyPr wrap="none" rtlCol="0">
            <a:spAutoFit/>
          </a:bodyPr>
          <a:lstStyle/>
          <a:p>
            <a:r>
              <a:rPr lang="en-US" i="1" u="sng" dirty="0">
                <a:solidFill>
                  <a:srgbClr val="FFFF00"/>
                </a:solidFill>
              </a:rPr>
              <a:t>Degrees of harm</a:t>
            </a:r>
          </a:p>
          <a:p>
            <a:pPr marL="285750" indent="-285750">
              <a:buFont typeface="Arial" panose="020B0604020202020204" pitchFamily="34" charset="0"/>
              <a:buChar char="•"/>
            </a:pPr>
            <a:r>
              <a:rPr lang="en-US" dirty="0">
                <a:solidFill>
                  <a:srgbClr val="FFFF00"/>
                </a:solidFill>
              </a:rPr>
              <a:t>None</a:t>
            </a:r>
          </a:p>
          <a:p>
            <a:pPr marL="285750" indent="-285750">
              <a:buFont typeface="Arial" panose="020B0604020202020204" pitchFamily="34" charset="0"/>
              <a:buChar char="•"/>
            </a:pPr>
            <a:r>
              <a:rPr lang="en-US" dirty="0">
                <a:solidFill>
                  <a:srgbClr val="FFFF00"/>
                </a:solidFill>
              </a:rPr>
              <a:t>Minor injury</a:t>
            </a:r>
          </a:p>
          <a:p>
            <a:pPr marL="285750" indent="-285750">
              <a:buFont typeface="Arial" panose="020B0604020202020204" pitchFamily="34" charset="0"/>
              <a:buChar char="•"/>
            </a:pPr>
            <a:r>
              <a:rPr lang="en-US" dirty="0">
                <a:solidFill>
                  <a:srgbClr val="FFFF00"/>
                </a:solidFill>
              </a:rPr>
              <a:t>Serious injury</a:t>
            </a:r>
          </a:p>
          <a:p>
            <a:pPr marL="285750" indent="-285750">
              <a:buFont typeface="Arial" panose="020B0604020202020204" pitchFamily="34" charset="0"/>
              <a:buChar char="•"/>
            </a:pPr>
            <a:r>
              <a:rPr lang="en-US" dirty="0">
                <a:solidFill>
                  <a:srgbClr val="FFFF00"/>
                </a:solidFill>
              </a:rPr>
              <a:t>Fatality</a:t>
            </a:r>
          </a:p>
        </p:txBody>
      </p:sp>
      <p:sp>
        <p:nvSpPr>
          <p:cNvPr id="14" name="Right Brace 13">
            <a:extLst>
              <a:ext uri="{FF2B5EF4-FFF2-40B4-BE49-F238E27FC236}">
                <a16:creationId xmlns:a16="http://schemas.microsoft.com/office/drawing/2014/main" id="{43347B3D-2042-6854-A1E9-C96DA9569C0D}"/>
              </a:ext>
            </a:extLst>
          </p:cNvPr>
          <p:cNvSpPr/>
          <p:nvPr/>
        </p:nvSpPr>
        <p:spPr>
          <a:xfrm rot="5400000">
            <a:off x="4723159" y="4340826"/>
            <a:ext cx="235380" cy="3801981"/>
          </a:xfrm>
          <a:prstGeom prst="righ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Box 14">
            <a:extLst>
              <a:ext uri="{FF2B5EF4-FFF2-40B4-BE49-F238E27FC236}">
                <a16:creationId xmlns:a16="http://schemas.microsoft.com/office/drawing/2014/main" id="{8ED2CB4B-A8B2-2F18-68F2-C81FECD49064}"/>
              </a:ext>
            </a:extLst>
          </p:cNvPr>
          <p:cNvSpPr txBox="1"/>
          <p:nvPr/>
        </p:nvSpPr>
        <p:spPr>
          <a:xfrm>
            <a:off x="4213113" y="6362350"/>
            <a:ext cx="1255472" cy="369332"/>
          </a:xfrm>
          <a:prstGeom prst="rect">
            <a:avLst/>
          </a:prstGeom>
          <a:noFill/>
        </p:spPr>
        <p:txBody>
          <a:bodyPr wrap="none" rtlCol="0">
            <a:spAutoFit/>
          </a:bodyPr>
          <a:lstStyle/>
          <a:p>
            <a:r>
              <a:rPr lang="en-US" dirty="0">
                <a:solidFill>
                  <a:srgbClr val="FFFF00"/>
                </a:solidFill>
              </a:rPr>
              <a:t>Casualties</a:t>
            </a:r>
          </a:p>
        </p:txBody>
      </p:sp>
    </p:spTree>
    <p:extLst>
      <p:ext uri="{BB962C8B-B14F-4D97-AF65-F5344CB8AC3E}">
        <p14:creationId xmlns:p14="http://schemas.microsoft.com/office/powerpoint/2010/main" val="45547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P spid="10" grpId="0"/>
      <p:bldP spid="12" grpId="0"/>
      <p:bldP spid="13" grpId="0"/>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D43E2E-8DA1-4A5B-B8A7-9661103E240E}"/>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F243143B-0E40-7D31-63B0-8C24455C15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onvective Cloud Feedback">
            <a:extLst>
              <a:ext uri="{FF2B5EF4-FFF2-40B4-BE49-F238E27FC236}">
                <a16:creationId xmlns:a16="http://schemas.microsoft.com/office/drawing/2014/main" id="{0B5AF97E-C685-79BA-4AE4-33AC8779FDAE}"/>
              </a:ext>
            </a:extLst>
          </p:cNvPr>
          <p:cNvPicPr>
            <a:picLocks noChangeAspect="1"/>
          </p:cNvPicPr>
          <p:nvPr/>
        </p:nvPicPr>
        <p:blipFill>
          <a:blip r:embed="rId2">
            <a:alphaModFix amt="40000"/>
          </a:blip>
          <a:srcRect t="8907"/>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E30A500A-E90E-4D26-1812-4FCCD6D53735}"/>
              </a:ext>
            </a:extLst>
          </p:cNvPr>
          <p:cNvSpPr>
            <a:spLocks noGrp="1"/>
          </p:cNvSpPr>
          <p:nvPr>
            <p:ph type="title"/>
          </p:nvPr>
        </p:nvSpPr>
        <p:spPr>
          <a:xfrm>
            <a:off x="838200" y="365125"/>
            <a:ext cx="10515600" cy="1325563"/>
          </a:xfrm>
        </p:spPr>
        <p:txBody>
          <a:bodyPr>
            <a:normAutofit/>
          </a:bodyPr>
          <a:lstStyle/>
          <a:p>
            <a:r>
              <a:rPr lang="en-US" sz="5400" dirty="0">
                <a:solidFill>
                  <a:schemeClr val="bg1"/>
                </a:solidFill>
              </a:rPr>
              <a:t>Example:  Part 121 Turbulence</a:t>
            </a:r>
          </a:p>
        </p:txBody>
      </p:sp>
      <p:sp>
        <p:nvSpPr>
          <p:cNvPr id="11" name="sketchy line">
            <a:extLst>
              <a:ext uri="{FF2B5EF4-FFF2-40B4-BE49-F238E27FC236}">
                <a16:creationId xmlns:a16="http://schemas.microsoft.com/office/drawing/2014/main" id="{D3F160B2-5D6A-D14F-EED4-DBE3371C0A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sX0" fmla="*/ 0 w 9692640"/>
              <a:gd name="csY0" fmla="*/ 0 h 18288"/>
              <a:gd name="csX1" fmla="*/ 401552 w 9692640"/>
              <a:gd name="csY1" fmla="*/ 0 h 18288"/>
              <a:gd name="csX2" fmla="*/ 996957 w 9692640"/>
              <a:gd name="csY2" fmla="*/ 0 h 18288"/>
              <a:gd name="csX3" fmla="*/ 1398509 w 9692640"/>
              <a:gd name="csY3" fmla="*/ 0 h 18288"/>
              <a:gd name="csX4" fmla="*/ 2090841 w 9692640"/>
              <a:gd name="csY4" fmla="*/ 0 h 18288"/>
              <a:gd name="csX5" fmla="*/ 2686246 w 9692640"/>
              <a:gd name="csY5" fmla="*/ 0 h 18288"/>
              <a:gd name="csX6" fmla="*/ 3475504 w 9692640"/>
              <a:gd name="csY6" fmla="*/ 0 h 18288"/>
              <a:gd name="csX7" fmla="*/ 4361688 w 9692640"/>
              <a:gd name="csY7" fmla="*/ 0 h 18288"/>
              <a:gd name="csX8" fmla="*/ 5054019 w 9692640"/>
              <a:gd name="csY8" fmla="*/ 0 h 18288"/>
              <a:gd name="csX9" fmla="*/ 5940204 w 9692640"/>
              <a:gd name="csY9" fmla="*/ 0 h 18288"/>
              <a:gd name="csX10" fmla="*/ 6632535 w 9692640"/>
              <a:gd name="csY10" fmla="*/ 0 h 18288"/>
              <a:gd name="csX11" fmla="*/ 7034087 w 9692640"/>
              <a:gd name="csY11" fmla="*/ 0 h 18288"/>
              <a:gd name="csX12" fmla="*/ 7532566 w 9692640"/>
              <a:gd name="csY12" fmla="*/ 0 h 18288"/>
              <a:gd name="csX13" fmla="*/ 8418750 w 9692640"/>
              <a:gd name="csY13" fmla="*/ 0 h 18288"/>
              <a:gd name="csX14" fmla="*/ 9692640 w 9692640"/>
              <a:gd name="csY14" fmla="*/ 0 h 18288"/>
              <a:gd name="csX15" fmla="*/ 9692640 w 9692640"/>
              <a:gd name="csY15" fmla="*/ 18288 h 18288"/>
              <a:gd name="csX16" fmla="*/ 9000309 w 9692640"/>
              <a:gd name="csY16" fmla="*/ 18288 h 18288"/>
              <a:gd name="csX17" fmla="*/ 8307977 w 9692640"/>
              <a:gd name="csY17" fmla="*/ 18288 h 18288"/>
              <a:gd name="csX18" fmla="*/ 7712572 w 9692640"/>
              <a:gd name="csY18" fmla="*/ 18288 h 18288"/>
              <a:gd name="csX19" fmla="*/ 7214093 w 9692640"/>
              <a:gd name="csY19" fmla="*/ 18288 h 18288"/>
              <a:gd name="csX20" fmla="*/ 6327909 w 9692640"/>
              <a:gd name="csY20" fmla="*/ 18288 h 18288"/>
              <a:gd name="csX21" fmla="*/ 5635578 w 9692640"/>
              <a:gd name="csY21" fmla="*/ 18288 h 18288"/>
              <a:gd name="csX22" fmla="*/ 4846320 w 9692640"/>
              <a:gd name="csY22" fmla="*/ 18288 h 18288"/>
              <a:gd name="csX23" fmla="*/ 4444768 w 9692640"/>
              <a:gd name="csY23" fmla="*/ 18288 h 18288"/>
              <a:gd name="csX24" fmla="*/ 3946289 w 9692640"/>
              <a:gd name="csY24" fmla="*/ 18288 h 18288"/>
              <a:gd name="csX25" fmla="*/ 3253958 w 9692640"/>
              <a:gd name="csY25" fmla="*/ 18288 h 18288"/>
              <a:gd name="csX26" fmla="*/ 2464700 w 9692640"/>
              <a:gd name="csY26" fmla="*/ 18288 h 18288"/>
              <a:gd name="csX27" fmla="*/ 2063148 w 9692640"/>
              <a:gd name="csY27" fmla="*/ 18288 h 18288"/>
              <a:gd name="csX28" fmla="*/ 1661595 w 9692640"/>
              <a:gd name="csY28" fmla="*/ 18288 h 18288"/>
              <a:gd name="csX29" fmla="*/ 969264 w 9692640"/>
              <a:gd name="csY29" fmla="*/ 18288 h 18288"/>
              <a:gd name="csX30" fmla="*/ 0 w 9692640"/>
              <a:gd name="csY30" fmla="*/ 18288 h 18288"/>
              <a:gd name="csX31" fmla="*/ 0 w 9692640"/>
              <a:gd name="csY3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015C4C7B-5FFA-3580-7650-C5681896F04B}"/>
              </a:ext>
            </a:extLst>
          </p:cNvPr>
          <p:cNvGrpSpPr/>
          <p:nvPr/>
        </p:nvGrpSpPr>
        <p:grpSpPr>
          <a:xfrm>
            <a:off x="383252" y="2402930"/>
            <a:ext cx="6616700" cy="2978150"/>
            <a:chOff x="838200" y="1669724"/>
            <a:chExt cx="6616700" cy="2978150"/>
          </a:xfrm>
        </p:grpSpPr>
        <p:sp>
          <p:nvSpPr>
            <p:cNvPr id="19" name="Rectangle 18">
              <a:extLst>
                <a:ext uri="{FF2B5EF4-FFF2-40B4-BE49-F238E27FC236}">
                  <a16:creationId xmlns:a16="http://schemas.microsoft.com/office/drawing/2014/main" id="{AAEEDEA8-F4AC-40CB-195F-39D483E5037C}"/>
                </a:ext>
              </a:extLst>
            </p:cNvPr>
            <p:cNvSpPr/>
            <p:nvPr/>
          </p:nvSpPr>
          <p:spPr>
            <a:xfrm>
              <a:off x="838200" y="1669724"/>
              <a:ext cx="6616700" cy="2978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8B4FA06E-1F75-153E-21FA-C37F1A1A6A5F}"/>
                </a:ext>
              </a:extLst>
            </p:cNvPr>
            <p:cNvPicPr>
              <a:picLocks noChangeAspect="1"/>
            </p:cNvPicPr>
            <p:nvPr/>
          </p:nvPicPr>
          <p:blipFill>
            <a:blip r:embed="rId3"/>
            <a:stretch>
              <a:fillRect/>
            </a:stretch>
          </p:blipFill>
          <p:spPr>
            <a:xfrm>
              <a:off x="838200" y="1669724"/>
              <a:ext cx="6616700" cy="2978150"/>
            </a:xfrm>
            <a:prstGeom prst="rect">
              <a:avLst/>
            </a:prstGeom>
            <a:ln>
              <a:solidFill>
                <a:schemeClr val="tx1"/>
              </a:solidFill>
            </a:ln>
          </p:spPr>
        </p:pic>
      </p:grpSp>
      <p:sp>
        <p:nvSpPr>
          <p:cNvPr id="23" name="Right Brace 22">
            <a:extLst>
              <a:ext uri="{FF2B5EF4-FFF2-40B4-BE49-F238E27FC236}">
                <a16:creationId xmlns:a16="http://schemas.microsoft.com/office/drawing/2014/main" id="{D1C09A2D-8A8C-7690-571F-672ADFE41427}"/>
              </a:ext>
            </a:extLst>
          </p:cNvPr>
          <p:cNvSpPr/>
          <p:nvPr/>
        </p:nvSpPr>
        <p:spPr>
          <a:xfrm>
            <a:off x="7027439" y="2726868"/>
            <a:ext cx="138835" cy="1120260"/>
          </a:xfrm>
          <a:prstGeom prst="rightBrace">
            <a:avLst/>
          </a:prstGeom>
          <a:ln>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srgbClr val="00B0F0"/>
              </a:solidFill>
            </a:endParaRPr>
          </a:p>
        </p:txBody>
      </p:sp>
      <p:sp>
        <p:nvSpPr>
          <p:cNvPr id="24" name="TextBox 23">
            <a:extLst>
              <a:ext uri="{FF2B5EF4-FFF2-40B4-BE49-F238E27FC236}">
                <a16:creationId xmlns:a16="http://schemas.microsoft.com/office/drawing/2014/main" id="{58B8907D-C76D-FCDA-C9BC-824147169929}"/>
              </a:ext>
            </a:extLst>
          </p:cNvPr>
          <p:cNvSpPr txBox="1"/>
          <p:nvPr/>
        </p:nvSpPr>
        <p:spPr>
          <a:xfrm>
            <a:off x="7325473" y="3023646"/>
            <a:ext cx="1299010" cy="646331"/>
          </a:xfrm>
          <a:prstGeom prst="rect">
            <a:avLst/>
          </a:prstGeom>
          <a:noFill/>
        </p:spPr>
        <p:txBody>
          <a:bodyPr wrap="none" rtlCol="0">
            <a:spAutoFit/>
          </a:bodyPr>
          <a:lstStyle/>
          <a:p>
            <a:r>
              <a:rPr lang="en-US" dirty="0">
                <a:solidFill>
                  <a:srgbClr val="00B0F0"/>
                </a:solidFill>
              </a:rPr>
              <a:t>P(casualty)</a:t>
            </a:r>
          </a:p>
          <a:p>
            <a:r>
              <a:rPr lang="en-US" dirty="0">
                <a:solidFill>
                  <a:srgbClr val="00B0F0"/>
                </a:solidFill>
              </a:rPr>
              <a:t>4.7 e-7</a:t>
            </a:r>
          </a:p>
        </p:txBody>
      </p:sp>
      <p:sp>
        <p:nvSpPr>
          <p:cNvPr id="25" name="Oval 24">
            <a:extLst>
              <a:ext uri="{FF2B5EF4-FFF2-40B4-BE49-F238E27FC236}">
                <a16:creationId xmlns:a16="http://schemas.microsoft.com/office/drawing/2014/main" id="{5FF2AA55-3C89-6272-38C9-6FAF86C1F3B3}"/>
              </a:ext>
            </a:extLst>
          </p:cNvPr>
          <p:cNvSpPr/>
          <p:nvPr/>
        </p:nvSpPr>
        <p:spPr>
          <a:xfrm>
            <a:off x="5407970" y="2708312"/>
            <a:ext cx="604083" cy="334016"/>
          </a:xfrm>
          <a:prstGeom prst="ellipse">
            <a:avLst/>
          </a:prstGeom>
          <a:noFill/>
          <a:ln>
            <a:solidFill>
              <a:srgbClr val="00B0F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4CE9D13-AE74-3B09-A849-F14004D7750F}"/>
              </a:ext>
            </a:extLst>
          </p:cNvPr>
          <p:cNvSpPr txBox="1"/>
          <p:nvPr/>
        </p:nvSpPr>
        <p:spPr>
          <a:xfrm>
            <a:off x="9191554" y="1828395"/>
            <a:ext cx="1663979" cy="923330"/>
          </a:xfrm>
          <a:prstGeom prst="rect">
            <a:avLst/>
          </a:prstGeom>
          <a:noFill/>
        </p:spPr>
        <p:txBody>
          <a:bodyPr wrap="square" rtlCol="0">
            <a:spAutoFit/>
          </a:bodyPr>
          <a:lstStyle/>
          <a:p>
            <a:r>
              <a:rPr lang="en-US" dirty="0">
                <a:solidFill>
                  <a:srgbClr val="00B0F0"/>
                </a:solidFill>
              </a:rPr>
              <a:t>Likelihood of effect</a:t>
            </a:r>
          </a:p>
          <a:p>
            <a:r>
              <a:rPr lang="en-US" dirty="0">
                <a:solidFill>
                  <a:srgbClr val="00B0F0"/>
                </a:solidFill>
              </a:rPr>
              <a:t>1.23 e-10</a:t>
            </a:r>
          </a:p>
        </p:txBody>
      </p:sp>
      <p:cxnSp>
        <p:nvCxnSpPr>
          <p:cNvPr id="27" name="Straight Arrow Connector 26">
            <a:extLst>
              <a:ext uri="{FF2B5EF4-FFF2-40B4-BE49-F238E27FC236}">
                <a16:creationId xmlns:a16="http://schemas.microsoft.com/office/drawing/2014/main" id="{53154466-009C-8316-8F70-F03244B23BA2}"/>
              </a:ext>
            </a:extLst>
          </p:cNvPr>
          <p:cNvCxnSpPr>
            <a:cxnSpLocks/>
            <a:stCxn id="25" idx="6"/>
            <a:endCxn id="26" idx="1"/>
          </p:cNvCxnSpPr>
          <p:nvPr/>
        </p:nvCxnSpPr>
        <p:spPr>
          <a:xfrm flipV="1">
            <a:off x="6012053" y="2290060"/>
            <a:ext cx="3179501" cy="585260"/>
          </a:xfrm>
          <a:prstGeom prst="straightConnector1">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28" name="Rectangle 27">
            <a:extLst>
              <a:ext uri="{FF2B5EF4-FFF2-40B4-BE49-F238E27FC236}">
                <a16:creationId xmlns:a16="http://schemas.microsoft.com/office/drawing/2014/main" id="{E376F24E-3E9C-D288-2C6F-7175919B761A}"/>
              </a:ext>
            </a:extLst>
          </p:cNvPr>
          <p:cNvSpPr/>
          <p:nvPr/>
        </p:nvSpPr>
        <p:spPr>
          <a:xfrm>
            <a:off x="8627531" y="3149171"/>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EC1C577-63D8-32A1-0DC3-5CB4A4E0E1FE}"/>
              </a:ext>
            </a:extLst>
          </p:cNvPr>
          <p:cNvSpPr/>
          <p:nvPr/>
        </p:nvSpPr>
        <p:spPr>
          <a:xfrm>
            <a:off x="8627530" y="3559804"/>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C17F14E-E218-B67C-6F9A-B456BCDDD480}"/>
              </a:ext>
            </a:extLst>
          </p:cNvPr>
          <p:cNvSpPr txBox="1"/>
          <p:nvPr/>
        </p:nvSpPr>
        <p:spPr>
          <a:xfrm>
            <a:off x="8987364" y="3354487"/>
            <a:ext cx="614527" cy="369332"/>
          </a:xfrm>
          <a:prstGeom prst="rect">
            <a:avLst/>
          </a:prstGeom>
          <a:noFill/>
        </p:spPr>
        <p:txBody>
          <a:bodyPr wrap="none" rtlCol="0">
            <a:spAutoFit/>
          </a:bodyPr>
          <a:lstStyle/>
          <a:p>
            <a:r>
              <a:rPr lang="en-US" dirty="0">
                <a:solidFill>
                  <a:schemeClr val="bg1"/>
                </a:solidFill>
              </a:rPr>
              <a:t>1e-1</a:t>
            </a:r>
          </a:p>
        </p:txBody>
      </p:sp>
      <p:sp>
        <p:nvSpPr>
          <p:cNvPr id="31" name="TextBox 30">
            <a:extLst>
              <a:ext uri="{FF2B5EF4-FFF2-40B4-BE49-F238E27FC236}">
                <a16:creationId xmlns:a16="http://schemas.microsoft.com/office/drawing/2014/main" id="{513B9C4B-5E41-FB37-8E3C-EBB5D2D54DD8}"/>
              </a:ext>
            </a:extLst>
          </p:cNvPr>
          <p:cNvSpPr txBox="1"/>
          <p:nvPr/>
        </p:nvSpPr>
        <p:spPr>
          <a:xfrm>
            <a:off x="8987364" y="3786802"/>
            <a:ext cx="631904" cy="369332"/>
          </a:xfrm>
          <a:prstGeom prst="rect">
            <a:avLst/>
          </a:prstGeom>
          <a:noFill/>
        </p:spPr>
        <p:txBody>
          <a:bodyPr wrap="none" rtlCol="0">
            <a:spAutoFit/>
          </a:bodyPr>
          <a:lstStyle/>
          <a:p>
            <a:r>
              <a:rPr lang="en-US" dirty="0">
                <a:solidFill>
                  <a:schemeClr val="bg1"/>
                </a:solidFill>
              </a:rPr>
              <a:t>1e-2</a:t>
            </a:r>
          </a:p>
        </p:txBody>
      </p:sp>
      <p:sp>
        <p:nvSpPr>
          <p:cNvPr id="32" name="Rectangle 31">
            <a:extLst>
              <a:ext uri="{FF2B5EF4-FFF2-40B4-BE49-F238E27FC236}">
                <a16:creationId xmlns:a16="http://schemas.microsoft.com/office/drawing/2014/main" id="{BCEA72DC-11D7-30C9-7318-B2BA8A754F6C}"/>
              </a:ext>
            </a:extLst>
          </p:cNvPr>
          <p:cNvSpPr/>
          <p:nvPr/>
        </p:nvSpPr>
        <p:spPr>
          <a:xfrm>
            <a:off x="8627531" y="3970437"/>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BD829BF-F268-E032-4C1C-EA0E5299B927}"/>
              </a:ext>
            </a:extLst>
          </p:cNvPr>
          <p:cNvSpPr/>
          <p:nvPr/>
        </p:nvSpPr>
        <p:spPr>
          <a:xfrm>
            <a:off x="8627530" y="4381070"/>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3373AA44-90A5-16E1-07DA-00FE70C98190}"/>
              </a:ext>
            </a:extLst>
          </p:cNvPr>
          <p:cNvSpPr txBox="1"/>
          <p:nvPr/>
        </p:nvSpPr>
        <p:spPr>
          <a:xfrm>
            <a:off x="8987364" y="4175753"/>
            <a:ext cx="631904" cy="369332"/>
          </a:xfrm>
          <a:prstGeom prst="rect">
            <a:avLst/>
          </a:prstGeom>
          <a:noFill/>
        </p:spPr>
        <p:txBody>
          <a:bodyPr wrap="none" rtlCol="0">
            <a:spAutoFit/>
          </a:bodyPr>
          <a:lstStyle/>
          <a:p>
            <a:r>
              <a:rPr lang="en-US" dirty="0">
                <a:solidFill>
                  <a:schemeClr val="bg1"/>
                </a:solidFill>
              </a:rPr>
              <a:t>1e-3</a:t>
            </a:r>
          </a:p>
        </p:txBody>
      </p:sp>
      <p:sp>
        <p:nvSpPr>
          <p:cNvPr id="35" name="TextBox 34">
            <a:extLst>
              <a:ext uri="{FF2B5EF4-FFF2-40B4-BE49-F238E27FC236}">
                <a16:creationId xmlns:a16="http://schemas.microsoft.com/office/drawing/2014/main" id="{CA2755BA-F0B7-BD5A-C9EF-979AF02C435F}"/>
              </a:ext>
            </a:extLst>
          </p:cNvPr>
          <p:cNvSpPr txBox="1"/>
          <p:nvPr/>
        </p:nvSpPr>
        <p:spPr>
          <a:xfrm>
            <a:off x="8987364" y="4608068"/>
            <a:ext cx="631904" cy="369332"/>
          </a:xfrm>
          <a:prstGeom prst="rect">
            <a:avLst/>
          </a:prstGeom>
          <a:noFill/>
        </p:spPr>
        <p:txBody>
          <a:bodyPr wrap="none" rtlCol="0">
            <a:spAutoFit/>
          </a:bodyPr>
          <a:lstStyle/>
          <a:p>
            <a:r>
              <a:rPr lang="en-US" dirty="0">
                <a:solidFill>
                  <a:schemeClr val="bg1"/>
                </a:solidFill>
              </a:rPr>
              <a:t>1e-4</a:t>
            </a:r>
          </a:p>
        </p:txBody>
      </p:sp>
      <p:sp>
        <p:nvSpPr>
          <p:cNvPr id="36" name="Rectangle 35">
            <a:extLst>
              <a:ext uri="{FF2B5EF4-FFF2-40B4-BE49-F238E27FC236}">
                <a16:creationId xmlns:a16="http://schemas.microsoft.com/office/drawing/2014/main" id="{9C5BD519-9265-4303-6E5E-AE4D4AEA70E1}"/>
              </a:ext>
            </a:extLst>
          </p:cNvPr>
          <p:cNvSpPr/>
          <p:nvPr/>
        </p:nvSpPr>
        <p:spPr>
          <a:xfrm>
            <a:off x="8627531" y="4790013"/>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FC1D2FB5-2B9A-7E8A-86A4-858BB5CEB1BF}"/>
              </a:ext>
            </a:extLst>
          </p:cNvPr>
          <p:cNvSpPr/>
          <p:nvPr/>
        </p:nvSpPr>
        <p:spPr>
          <a:xfrm>
            <a:off x="8627530" y="5200646"/>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D0E0478A-B65A-8F84-F135-82FF34BCCF85}"/>
              </a:ext>
            </a:extLst>
          </p:cNvPr>
          <p:cNvSpPr txBox="1"/>
          <p:nvPr/>
        </p:nvSpPr>
        <p:spPr>
          <a:xfrm>
            <a:off x="8987364" y="4995329"/>
            <a:ext cx="631904" cy="369332"/>
          </a:xfrm>
          <a:prstGeom prst="rect">
            <a:avLst/>
          </a:prstGeom>
          <a:noFill/>
        </p:spPr>
        <p:txBody>
          <a:bodyPr wrap="none" rtlCol="0">
            <a:spAutoFit/>
          </a:bodyPr>
          <a:lstStyle/>
          <a:p>
            <a:r>
              <a:rPr lang="en-US" dirty="0">
                <a:solidFill>
                  <a:schemeClr val="bg1"/>
                </a:solidFill>
              </a:rPr>
              <a:t>1e-5</a:t>
            </a:r>
          </a:p>
        </p:txBody>
      </p:sp>
      <p:sp>
        <p:nvSpPr>
          <p:cNvPr id="39" name="TextBox 38">
            <a:extLst>
              <a:ext uri="{FF2B5EF4-FFF2-40B4-BE49-F238E27FC236}">
                <a16:creationId xmlns:a16="http://schemas.microsoft.com/office/drawing/2014/main" id="{1617D10B-C197-D163-43D7-C0FC6D6A4A8D}"/>
              </a:ext>
            </a:extLst>
          </p:cNvPr>
          <p:cNvSpPr txBox="1"/>
          <p:nvPr/>
        </p:nvSpPr>
        <p:spPr>
          <a:xfrm>
            <a:off x="8987364" y="5427644"/>
            <a:ext cx="631904" cy="369332"/>
          </a:xfrm>
          <a:prstGeom prst="rect">
            <a:avLst/>
          </a:prstGeom>
          <a:noFill/>
        </p:spPr>
        <p:txBody>
          <a:bodyPr wrap="none" rtlCol="0">
            <a:spAutoFit/>
          </a:bodyPr>
          <a:lstStyle/>
          <a:p>
            <a:r>
              <a:rPr lang="en-US" dirty="0">
                <a:solidFill>
                  <a:schemeClr val="bg1"/>
                </a:solidFill>
              </a:rPr>
              <a:t>1e-6</a:t>
            </a:r>
          </a:p>
        </p:txBody>
      </p:sp>
      <p:sp>
        <p:nvSpPr>
          <p:cNvPr id="40" name="Rectangle 39">
            <a:extLst>
              <a:ext uri="{FF2B5EF4-FFF2-40B4-BE49-F238E27FC236}">
                <a16:creationId xmlns:a16="http://schemas.microsoft.com/office/drawing/2014/main" id="{D5C6AD47-938B-B83D-CE1F-42457F72DAD0}"/>
              </a:ext>
            </a:extLst>
          </p:cNvPr>
          <p:cNvSpPr/>
          <p:nvPr/>
        </p:nvSpPr>
        <p:spPr>
          <a:xfrm>
            <a:off x="8627531" y="5609589"/>
            <a:ext cx="410633" cy="410633"/>
          </a:xfrm>
          <a:prstGeom prst="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19E35A1B-F5A3-F8F6-3F77-E9E3B9F37C8F}"/>
              </a:ext>
            </a:extLst>
          </p:cNvPr>
          <p:cNvSpPr/>
          <p:nvPr/>
        </p:nvSpPr>
        <p:spPr>
          <a:xfrm>
            <a:off x="8627530" y="6020222"/>
            <a:ext cx="410633" cy="410633"/>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3A1EE8E0-D206-5EF6-6537-4F786A2F214B}"/>
              </a:ext>
            </a:extLst>
          </p:cNvPr>
          <p:cNvSpPr txBox="1"/>
          <p:nvPr/>
        </p:nvSpPr>
        <p:spPr>
          <a:xfrm>
            <a:off x="8987364" y="5814905"/>
            <a:ext cx="623248" cy="369332"/>
          </a:xfrm>
          <a:prstGeom prst="rect">
            <a:avLst/>
          </a:prstGeom>
          <a:noFill/>
        </p:spPr>
        <p:txBody>
          <a:bodyPr wrap="none" rtlCol="0">
            <a:spAutoFit/>
          </a:bodyPr>
          <a:lstStyle/>
          <a:p>
            <a:r>
              <a:rPr lang="en-US" dirty="0">
                <a:solidFill>
                  <a:schemeClr val="bg1"/>
                </a:solidFill>
              </a:rPr>
              <a:t>1e-7</a:t>
            </a:r>
          </a:p>
        </p:txBody>
      </p:sp>
      <p:sp>
        <p:nvSpPr>
          <p:cNvPr id="43" name="TextBox 42">
            <a:extLst>
              <a:ext uri="{FF2B5EF4-FFF2-40B4-BE49-F238E27FC236}">
                <a16:creationId xmlns:a16="http://schemas.microsoft.com/office/drawing/2014/main" id="{FE22C675-AB13-CBDC-6CE3-15C39B813451}"/>
              </a:ext>
            </a:extLst>
          </p:cNvPr>
          <p:cNvSpPr txBox="1"/>
          <p:nvPr/>
        </p:nvSpPr>
        <p:spPr>
          <a:xfrm>
            <a:off x="8987364" y="6247220"/>
            <a:ext cx="631904" cy="369332"/>
          </a:xfrm>
          <a:prstGeom prst="rect">
            <a:avLst/>
          </a:prstGeom>
          <a:noFill/>
        </p:spPr>
        <p:txBody>
          <a:bodyPr wrap="none" rtlCol="0">
            <a:spAutoFit/>
          </a:bodyPr>
          <a:lstStyle/>
          <a:p>
            <a:r>
              <a:rPr lang="en-US" dirty="0">
                <a:solidFill>
                  <a:schemeClr val="bg1"/>
                </a:solidFill>
              </a:rPr>
              <a:t>1e-8</a:t>
            </a:r>
          </a:p>
        </p:txBody>
      </p:sp>
      <p:sp>
        <p:nvSpPr>
          <p:cNvPr id="44" name="Rectangle 43">
            <a:extLst>
              <a:ext uri="{FF2B5EF4-FFF2-40B4-BE49-F238E27FC236}">
                <a16:creationId xmlns:a16="http://schemas.microsoft.com/office/drawing/2014/main" id="{B450758D-7A77-89AE-CD02-9082587624E0}"/>
              </a:ext>
            </a:extLst>
          </p:cNvPr>
          <p:cNvSpPr/>
          <p:nvPr/>
        </p:nvSpPr>
        <p:spPr>
          <a:xfrm>
            <a:off x="10858581" y="1913699"/>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B79E7F52-7A12-D848-E432-155270F6C964}"/>
              </a:ext>
            </a:extLst>
          </p:cNvPr>
          <p:cNvSpPr/>
          <p:nvPr/>
        </p:nvSpPr>
        <p:spPr>
          <a:xfrm>
            <a:off x="10858580" y="2324332"/>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B296666-BABE-17CE-4399-5B23F95514E6}"/>
              </a:ext>
            </a:extLst>
          </p:cNvPr>
          <p:cNvSpPr txBox="1"/>
          <p:nvPr/>
        </p:nvSpPr>
        <p:spPr>
          <a:xfrm>
            <a:off x="11218414" y="2119015"/>
            <a:ext cx="614527" cy="369332"/>
          </a:xfrm>
          <a:prstGeom prst="rect">
            <a:avLst/>
          </a:prstGeom>
          <a:noFill/>
        </p:spPr>
        <p:txBody>
          <a:bodyPr wrap="none" rtlCol="0">
            <a:spAutoFit/>
          </a:bodyPr>
          <a:lstStyle/>
          <a:p>
            <a:r>
              <a:rPr lang="en-US" dirty="0">
                <a:solidFill>
                  <a:schemeClr val="bg1"/>
                </a:solidFill>
              </a:rPr>
              <a:t>1e-1</a:t>
            </a:r>
          </a:p>
        </p:txBody>
      </p:sp>
      <p:sp>
        <p:nvSpPr>
          <p:cNvPr id="47" name="TextBox 46">
            <a:extLst>
              <a:ext uri="{FF2B5EF4-FFF2-40B4-BE49-F238E27FC236}">
                <a16:creationId xmlns:a16="http://schemas.microsoft.com/office/drawing/2014/main" id="{C3F285E3-018E-C3FA-986D-9679BCAC8218}"/>
              </a:ext>
            </a:extLst>
          </p:cNvPr>
          <p:cNvSpPr txBox="1"/>
          <p:nvPr/>
        </p:nvSpPr>
        <p:spPr>
          <a:xfrm>
            <a:off x="11218414" y="2551330"/>
            <a:ext cx="631904" cy="369332"/>
          </a:xfrm>
          <a:prstGeom prst="rect">
            <a:avLst/>
          </a:prstGeom>
          <a:noFill/>
        </p:spPr>
        <p:txBody>
          <a:bodyPr wrap="none" rtlCol="0">
            <a:spAutoFit/>
          </a:bodyPr>
          <a:lstStyle/>
          <a:p>
            <a:r>
              <a:rPr lang="en-US" dirty="0">
                <a:solidFill>
                  <a:schemeClr val="bg1"/>
                </a:solidFill>
              </a:rPr>
              <a:t>1e-2</a:t>
            </a:r>
          </a:p>
        </p:txBody>
      </p:sp>
      <p:sp>
        <p:nvSpPr>
          <p:cNvPr id="48" name="Rectangle 47">
            <a:extLst>
              <a:ext uri="{FF2B5EF4-FFF2-40B4-BE49-F238E27FC236}">
                <a16:creationId xmlns:a16="http://schemas.microsoft.com/office/drawing/2014/main" id="{4A6CEAA4-054C-7AA5-9C85-19AE1438363C}"/>
              </a:ext>
            </a:extLst>
          </p:cNvPr>
          <p:cNvSpPr/>
          <p:nvPr/>
        </p:nvSpPr>
        <p:spPr>
          <a:xfrm>
            <a:off x="10858581" y="2734965"/>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BD2EA2F-3C62-4CDC-1BB5-BE090679C2F9}"/>
              </a:ext>
            </a:extLst>
          </p:cNvPr>
          <p:cNvSpPr/>
          <p:nvPr/>
        </p:nvSpPr>
        <p:spPr>
          <a:xfrm>
            <a:off x="10858580" y="3145598"/>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FCAD7EB6-F90B-C740-1B5F-BD58D28BE274}"/>
              </a:ext>
            </a:extLst>
          </p:cNvPr>
          <p:cNvSpPr txBox="1"/>
          <p:nvPr/>
        </p:nvSpPr>
        <p:spPr>
          <a:xfrm>
            <a:off x="11218414" y="2940281"/>
            <a:ext cx="631904" cy="369332"/>
          </a:xfrm>
          <a:prstGeom prst="rect">
            <a:avLst/>
          </a:prstGeom>
          <a:noFill/>
        </p:spPr>
        <p:txBody>
          <a:bodyPr wrap="none" rtlCol="0">
            <a:spAutoFit/>
          </a:bodyPr>
          <a:lstStyle/>
          <a:p>
            <a:r>
              <a:rPr lang="en-US" dirty="0">
                <a:solidFill>
                  <a:schemeClr val="bg1"/>
                </a:solidFill>
              </a:rPr>
              <a:t>1e-3</a:t>
            </a:r>
          </a:p>
        </p:txBody>
      </p:sp>
      <p:sp>
        <p:nvSpPr>
          <p:cNvPr id="51" name="TextBox 50">
            <a:extLst>
              <a:ext uri="{FF2B5EF4-FFF2-40B4-BE49-F238E27FC236}">
                <a16:creationId xmlns:a16="http://schemas.microsoft.com/office/drawing/2014/main" id="{B8589464-E121-3C38-EC10-BAA0AFBB05E0}"/>
              </a:ext>
            </a:extLst>
          </p:cNvPr>
          <p:cNvSpPr txBox="1"/>
          <p:nvPr/>
        </p:nvSpPr>
        <p:spPr>
          <a:xfrm>
            <a:off x="11218414" y="3372596"/>
            <a:ext cx="631904" cy="369332"/>
          </a:xfrm>
          <a:prstGeom prst="rect">
            <a:avLst/>
          </a:prstGeom>
          <a:noFill/>
        </p:spPr>
        <p:txBody>
          <a:bodyPr wrap="none" rtlCol="0">
            <a:spAutoFit/>
          </a:bodyPr>
          <a:lstStyle/>
          <a:p>
            <a:r>
              <a:rPr lang="en-US" dirty="0">
                <a:solidFill>
                  <a:schemeClr val="bg1"/>
                </a:solidFill>
              </a:rPr>
              <a:t>1e-4</a:t>
            </a:r>
          </a:p>
        </p:txBody>
      </p:sp>
      <p:sp>
        <p:nvSpPr>
          <p:cNvPr id="52" name="Rectangle 51">
            <a:extLst>
              <a:ext uri="{FF2B5EF4-FFF2-40B4-BE49-F238E27FC236}">
                <a16:creationId xmlns:a16="http://schemas.microsoft.com/office/drawing/2014/main" id="{4C066742-17A8-56A3-ECC9-4B9D1D1D3CED}"/>
              </a:ext>
            </a:extLst>
          </p:cNvPr>
          <p:cNvSpPr/>
          <p:nvPr/>
        </p:nvSpPr>
        <p:spPr>
          <a:xfrm>
            <a:off x="10858581" y="3554541"/>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4D7DBE0F-7C25-4CEA-D9CF-FCFE166B444E}"/>
              </a:ext>
            </a:extLst>
          </p:cNvPr>
          <p:cNvSpPr/>
          <p:nvPr/>
        </p:nvSpPr>
        <p:spPr>
          <a:xfrm>
            <a:off x="10858580" y="3965174"/>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610EED3E-D5F5-DD48-BF28-C711E5D97392}"/>
              </a:ext>
            </a:extLst>
          </p:cNvPr>
          <p:cNvSpPr txBox="1"/>
          <p:nvPr/>
        </p:nvSpPr>
        <p:spPr>
          <a:xfrm>
            <a:off x="11218414" y="3759857"/>
            <a:ext cx="631904" cy="369332"/>
          </a:xfrm>
          <a:prstGeom prst="rect">
            <a:avLst/>
          </a:prstGeom>
          <a:noFill/>
        </p:spPr>
        <p:txBody>
          <a:bodyPr wrap="none" rtlCol="0">
            <a:spAutoFit/>
          </a:bodyPr>
          <a:lstStyle/>
          <a:p>
            <a:r>
              <a:rPr lang="en-US" dirty="0">
                <a:solidFill>
                  <a:schemeClr val="bg1"/>
                </a:solidFill>
              </a:rPr>
              <a:t>1e-5</a:t>
            </a:r>
          </a:p>
        </p:txBody>
      </p:sp>
      <p:sp>
        <p:nvSpPr>
          <p:cNvPr id="55" name="TextBox 54">
            <a:extLst>
              <a:ext uri="{FF2B5EF4-FFF2-40B4-BE49-F238E27FC236}">
                <a16:creationId xmlns:a16="http://schemas.microsoft.com/office/drawing/2014/main" id="{6929606E-8494-7550-204A-E19A43DA38EA}"/>
              </a:ext>
            </a:extLst>
          </p:cNvPr>
          <p:cNvSpPr txBox="1"/>
          <p:nvPr/>
        </p:nvSpPr>
        <p:spPr>
          <a:xfrm>
            <a:off x="11218414" y="4192172"/>
            <a:ext cx="631904" cy="369332"/>
          </a:xfrm>
          <a:prstGeom prst="rect">
            <a:avLst/>
          </a:prstGeom>
          <a:noFill/>
        </p:spPr>
        <p:txBody>
          <a:bodyPr wrap="none" rtlCol="0">
            <a:spAutoFit/>
          </a:bodyPr>
          <a:lstStyle/>
          <a:p>
            <a:r>
              <a:rPr lang="en-US" dirty="0">
                <a:solidFill>
                  <a:schemeClr val="bg1"/>
                </a:solidFill>
              </a:rPr>
              <a:t>1e-6</a:t>
            </a:r>
          </a:p>
        </p:txBody>
      </p:sp>
      <p:sp>
        <p:nvSpPr>
          <p:cNvPr id="56" name="Rectangle 55">
            <a:extLst>
              <a:ext uri="{FF2B5EF4-FFF2-40B4-BE49-F238E27FC236}">
                <a16:creationId xmlns:a16="http://schemas.microsoft.com/office/drawing/2014/main" id="{D9C61EF2-5F79-F6FB-CC23-58E00B39CC3C}"/>
              </a:ext>
            </a:extLst>
          </p:cNvPr>
          <p:cNvSpPr/>
          <p:nvPr/>
        </p:nvSpPr>
        <p:spPr>
          <a:xfrm>
            <a:off x="10858581" y="4374117"/>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33DD94A2-5E84-430D-E315-14E48CDBDA9C}"/>
              </a:ext>
            </a:extLst>
          </p:cNvPr>
          <p:cNvSpPr/>
          <p:nvPr/>
        </p:nvSpPr>
        <p:spPr>
          <a:xfrm>
            <a:off x="10858580" y="4784750"/>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72EFC663-CE62-B61E-8CC6-1DACFDE759EC}"/>
              </a:ext>
            </a:extLst>
          </p:cNvPr>
          <p:cNvSpPr txBox="1"/>
          <p:nvPr/>
        </p:nvSpPr>
        <p:spPr>
          <a:xfrm>
            <a:off x="11218414" y="4579433"/>
            <a:ext cx="623248" cy="369332"/>
          </a:xfrm>
          <a:prstGeom prst="rect">
            <a:avLst/>
          </a:prstGeom>
          <a:noFill/>
        </p:spPr>
        <p:txBody>
          <a:bodyPr wrap="none" rtlCol="0">
            <a:spAutoFit/>
          </a:bodyPr>
          <a:lstStyle/>
          <a:p>
            <a:r>
              <a:rPr lang="en-US" dirty="0">
                <a:solidFill>
                  <a:schemeClr val="bg1"/>
                </a:solidFill>
              </a:rPr>
              <a:t>1e-7</a:t>
            </a:r>
          </a:p>
        </p:txBody>
      </p:sp>
      <p:sp>
        <p:nvSpPr>
          <p:cNvPr id="59" name="TextBox 58">
            <a:extLst>
              <a:ext uri="{FF2B5EF4-FFF2-40B4-BE49-F238E27FC236}">
                <a16:creationId xmlns:a16="http://schemas.microsoft.com/office/drawing/2014/main" id="{A22BA143-29C6-DC56-D9AE-476769210F42}"/>
              </a:ext>
            </a:extLst>
          </p:cNvPr>
          <p:cNvSpPr txBox="1"/>
          <p:nvPr/>
        </p:nvSpPr>
        <p:spPr>
          <a:xfrm>
            <a:off x="11218414" y="5011748"/>
            <a:ext cx="631904" cy="369332"/>
          </a:xfrm>
          <a:prstGeom prst="rect">
            <a:avLst/>
          </a:prstGeom>
          <a:noFill/>
        </p:spPr>
        <p:txBody>
          <a:bodyPr wrap="none" rtlCol="0">
            <a:spAutoFit/>
          </a:bodyPr>
          <a:lstStyle/>
          <a:p>
            <a:r>
              <a:rPr lang="en-US" dirty="0">
                <a:solidFill>
                  <a:schemeClr val="bg1"/>
                </a:solidFill>
              </a:rPr>
              <a:t>1e-8</a:t>
            </a:r>
          </a:p>
        </p:txBody>
      </p:sp>
      <p:sp>
        <p:nvSpPr>
          <p:cNvPr id="60" name="Rectangle 59">
            <a:extLst>
              <a:ext uri="{FF2B5EF4-FFF2-40B4-BE49-F238E27FC236}">
                <a16:creationId xmlns:a16="http://schemas.microsoft.com/office/drawing/2014/main" id="{4ABE6CB4-97A2-E676-B715-F45349BBB98D}"/>
              </a:ext>
            </a:extLst>
          </p:cNvPr>
          <p:cNvSpPr/>
          <p:nvPr/>
        </p:nvSpPr>
        <p:spPr>
          <a:xfrm>
            <a:off x="10858580" y="5193693"/>
            <a:ext cx="410633" cy="410633"/>
          </a:xfrm>
          <a:prstGeom prst="rect">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CEC9393A-A262-BEC3-A01B-CD9836256B22}"/>
              </a:ext>
            </a:extLst>
          </p:cNvPr>
          <p:cNvSpPr txBox="1"/>
          <p:nvPr/>
        </p:nvSpPr>
        <p:spPr>
          <a:xfrm>
            <a:off x="11218414" y="5420691"/>
            <a:ext cx="631904" cy="369332"/>
          </a:xfrm>
          <a:prstGeom prst="rect">
            <a:avLst/>
          </a:prstGeom>
          <a:noFill/>
        </p:spPr>
        <p:txBody>
          <a:bodyPr wrap="none" rtlCol="0">
            <a:spAutoFit/>
          </a:bodyPr>
          <a:lstStyle/>
          <a:p>
            <a:r>
              <a:rPr lang="en-US" dirty="0">
                <a:solidFill>
                  <a:schemeClr val="bg1"/>
                </a:solidFill>
              </a:rPr>
              <a:t>1e-9</a:t>
            </a:r>
          </a:p>
        </p:txBody>
      </p:sp>
      <p:sp>
        <p:nvSpPr>
          <p:cNvPr id="62" name="Rectangle 61">
            <a:extLst>
              <a:ext uri="{FF2B5EF4-FFF2-40B4-BE49-F238E27FC236}">
                <a16:creationId xmlns:a16="http://schemas.microsoft.com/office/drawing/2014/main" id="{B983CB2E-8F03-1312-C246-80925901EF82}"/>
              </a:ext>
            </a:extLst>
          </p:cNvPr>
          <p:cNvSpPr/>
          <p:nvPr/>
        </p:nvSpPr>
        <p:spPr>
          <a:xfrm>
            <a:off x="10858580" y="5602636"/>
            <a:ext cx="410633" cy="410633"/>
          </a:xfrm>
          <a:prstGeom prst="rect">
            <a:avLst/>
          </a:prstGeom>
          <a:solidFill>
            <a:srgbClr val="FFFF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2801B4EF-14AA-9270-1A92-B6EF3EF2248A}"/>
              </a:ext>
            </a:extLst>
          </p:cNvPr>
          <p:cNvSpPr txBox="1"/>
          <p:nvPr/>
        </p:nvSpPr>
        <p:spPr>
          <a:xfrm>
            <a:off x="11218413" y="5807952"/>
            <a:ext cx="737959" cy="369332"/>
          </a:xfrm>
          <a:prstGeom prst="rect">
            <a:avLst/>
          </a:prstGeom>
          <a:noFill/>
        </p:spPr>
        <p:txBody>
          <a:bodyPr wrap="none" rtlCol="0">
            <a:spAutoFit/>
          </a:bodyPr>
          <a:lstStyle/>
          <a:p>
            <a:r>
              <a:rPr lang="en-US" dirty="0">
                <a:solidFill>
                  <a:schemeClr val="bg1"/>
                </a:solidFill>
              </a:rPr>
              <a:t>1e-10</a:t>
            </a:r>
          </a:p>
        </p:txBody>
      </p:sp>
      <p:sp>
        <p:nvSpPr>
          <p:cNvPr id="64" name="Rectangle 63">
            <a:extLst>
              <a:ext uri="{FF2B5EF4-FFF2-40B4-BE49-F238E27FC236}">
                <a16:creationId xmlns:a16="http://schemas.microsoft.com/office/drawing/2014/main" id="{9A7467DF-FC94-9468-9AAC-4EEC9BBC7346}"/>
              </a:ext>
            </a:extLst>
          </p:cNvPr>
          <p:cNvSpPr/>
          <p:nvPr/>
        </p:nvSpPr>
        <p:spPr>
          <a:xfrm>
            <a:off x="10858580" y="6020222"/>
            <a:ext cx="410633" cy="410633"/>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4C560D5A-CA93-BE90-39AE-EA09C3B60C87}"/>
              </a:ext>
            </a:extLst>
          </p:cNvPr>
          <p:cNvSpPr txBox="1"/>
          <p:nvPr/>
        </p:nvSpPr>
        <p:spPr>
          <a:xfrm>
            <a:off x="11218413" y="6260453"/>
            <a:ext cx="737959" cy="369332"/>
          </a:xfrm>
          <a:prstGeom prst="rect">
            <a:avLst/>
          </a:prstGeom>
          <a:noFill/>
        </p:spPr>
        <p:txBody>
          <a:bodyPr wrap="none" rtlCol="0">
            <a:spAutoFit/>
          </a:bodyPr>
          <a:lstStyle/>
          <a:p>
            <a:r>
              <a:rPr lang="en-US" dirty="0">
                <a:solidFill>
                  <a:schemeClr val="bg1"/>
                </a:solidFill>
              </a:rPr>
              <a:t>1e-11</a:t>
            </a:r>
          </a:p>
        </p:txBody>
      </p:sp>
      <p:sp>
        <p:nvSpPr>
          <p:cNvPr id="66" name="Star: 5 Points 65">
            <a:extLst>
              <a:ext uri="{FF2B5EF4-FFF2-40B4-BE49-F238E27FC236}">
                <a16:creationId xmlns:a16="http://schemas.microsoft.com/office/drawing/2014/main" id="{83AB15B9-F72A-40BB-DC43-A945EEB20C98}"/>
              </a:ext>
            </a:extLst>
          </p:cNvPr>
          <p:cNvSpPr/>
          <p:nvPr/>
        </p:nvSpPr>
        <p:spPr>
          <a:xfrm>
            <a:off x="8762996" y="5710767"/>
            <a:ext cx="139700" cy="14544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7" name="Connector: Elbow 66">
            <a:extLst>
              <a:ext uri="{FF2B5EF4-FFF2-40B4-BE49-F238E27FC236}">
                <a16:creationId xmlns:a16="http://schemas.microsoft.com/office/drawing/2014/main" id="{EB3710AD-3BFE-6EEF-8D3B-1C06DB39AA19}"/>
              </a:ext>
            </a:extLst>
          </p:cNvPr>
          <p:cNvCxnSpPr>
            <a:cxnSpLocks/>
            <a:stCxn id="24" idx="2"/>
            <a:endCxn id="66" idx="1"/>
          </p:cNvCxnSpPr>
          <p:nvPr/>
        </p:nvCxnSpPr>
        <p:spPr>
          <a:xfrm rot="16200000" flipH="1">
            <a:off x="7320816" y="4324139"/>
            <a:ext cx="2096343" cy="788018"/>
          </a:xfrm>
          <a:prstGeom prst="bentConnector2">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68" name="Star: 5 Points 67">
            <a:extLst>
              <a:ext uri="{FF2B5EF4-FFF2-40B4-BE49-F238E27FC236}">
                <a16:creationId xmlns:a16="http://schemas.microsoft.com/office/drawing/2014/main" id="{83B8BDA1-E0A3-6D74-CD93-D16FD00555C0}"/>
              </a:ext>
            </a:extLst>
          </p:cNvPr>
          <p:cNvSpPr/>
          <p:nvPr/>
        </p:nvSpPr>
        <p:spPr>
          <a:xfrm>
            <a:off x="10994046" y="5847178"/>
            <a:ext cx="139700" cy="145440"/>
          </a:xfrm>
          <a:prstGeom prst="star5">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Connector: Elbow 68">
            <a:extLst>
              <a:ext uri="{FF2B5EF4-FFF2-40B4-BE49-F238E27FC236}">
                <a16:creationId xmlns:a16="http://schemas.microsoft.com/office/drawing/2014/main" id="{D17D5C1A-D7A1-8944-B149-3E7750A339A9}"/>
              </a:ext>
            </a:extLst>
          </p:cNvPr>
          <p:cNvCxnSpPr>
            <a:cxnSpLocks/>
            <a:stCxn id="26" idx="2"/>
            <a:endCxn id="68" idx="1"/>
          </p:cNvCxnSpPr>
          <p:nvPr/>
        </p:nvCxnSpPr>
        <p:spPr>
          <a:xfrm rot="16200000" flipH="1">
            <a:off x="8933292" y="3841977"/>
            <a:ext cx="3151006" cy="970502"/>
          </a:xfrm>
          <a:prstGeom prst="bentConnector2">
            <a:avLst/>
          </a:prstGeom>
          <a:ln>
            <a:solidFill>
              <a:srgbClr val="00B0F0"/>
            </a:solidFill>
            <a:tailEnd type="triangle"/>
          </a:ln>
        </p:spPr>
        <p:style>
          <a:lnRef idx="2">
            <a:schemeClr val="accent1"/>
          </a:lnRef>
          <a:fillRef idx="0">
            <a:schemeClr val="accent1"/>
          </a:fillRef>
          <a:effectRef idx="1">
            <a:schemeClr val="accent1"/>
          </a:effectRef>
          <a:fontRef idx="minor">
            <a:schemeClr val="tx1"/>
          </a:fontRef>
        </p:style>
      </p:cxnSp>
      <p:sp>
        <p:nvSpPr>
          <p:cNvPr id="70" name="TextBox 69">
            <a:extLst>
              <a:ext uri="{FF2B5EF4-FFF2-40B4-BE49-F238E27FC236}">
                <a16:creationId xmlns:a16="http://schemas.microsoft.com/office/drawing/2014/main" id="{D27E7E11-328C-1ACD-C8B4-B8E779A9E2B6}"/>
              </a:ext>
            </a:extLst>
          </p:cNvPr>
          <p:cNvSpPr txBox="1"/>
          <p:nvPr/>
        </p:nvSpPr>
        <p:spPr>
          <a:xfrm>
            <a:off x="8179505" y="6566440"/>
            <a:ext cx="1615718" cy="276999"/>
          </a:xfrm>
          <a:prstGeom prst="rect">
            <a:avLst/>
          </a:prstGeom>
          <a:noFill/>
        </p:spPr>
        <p:txBody>
          <a:bodyPr wrap="square" rtlCol="0">
            <a:spAutoFit/>
          </a:bodyPr>
          <a:lstStyle/>
          <a:p>
            <a:r>
              <a:rPr lang="en-US" sz="1200" dirty="0">
                <a:solidFill>
                  <a:schemeClr val="bg1"/>
                </a:solidFill>
              </a:rPr>
              <a:t>14 CFR 450 Risk Limit</a:t>
            </a:r>
          </a:p>
        </p:txBody>
      </p:sp>
      <p:sp>
        <p:nvSpPr>
          <p:cNvPr id="71" name="TextBox 70">
            <a:extLst>
              <a:ext uri="{FF2B5EF4-FFF2-40B4-BE49-F238E27FC236}">
                <a16:creationId xmlns:a16="http://schemas.microsoft.com/office/drawing/2014/main" id="{5B700C14-E7FF-0E7F-5BBC-8DE973BDECB5}"/>
              </a:ext>
            </a:extLst>
          </p:cNvPr>
          <p:cNvSpPr txBox="1"/>
          <p:nvPr/>
        </p:nvSpPr>
        <p:spPr>
          <a:xfrm>
            <a:off x="10506500" y="6566439"/>
            <a:ext cx="1423825" cy="276999"/>
          </a:xfrm>
          <a:prstGeom prst="rect">
            <a:avLst/>
          </a:prstGeom>
          <a:noFill/>
        </p:spPr>
        <p:txBody>
          <a:bodyPr wrap="square" rtlCol="0">
            <a:spAutoFit/>
          </a:bodyPr>
          <a:lstStyle/>
          <a:p>
            <a:r>
              <a:rPr lang="en-US" sz="1200" dirty="0">
                <a:solidFill>
                  <a:schemeClr val="bg1"/>
                </a:solidFill>
              </a:rPr>
              <a:t>8040.4C Risk Limit</a:t>
            </a:r>
          </a:p>
        </p:txBody>
      </p:sp>
      <p:sp>
        <p:nvSpPr>
          <p:cNvPr id="89" name="TextBox 88">
            <a:extLst>
              <a:ext uri="{FF2B5EF4-FFF2-40B4-BE49-F238E27FC236}">
                <a16:creationId xmlns:a16="http://schemas.microsoft.com/office/drawing/2014/main" id="{2F2B9385-6DD3-6CFB-A5F9-E41605DC2A09}"/>
              </a:ext>
            </a:extLst>
          </p:cNvPr>
          <p:cNvSpPr txBox="1"/>
          <p:nvPr/>
        </p:nvSpPr>
        <p:spPr>
          <a:xfrm>
            <a:off x="778933" y="6166268"/>
            <a:ext cx="3815725" cy="461665"/>
          </a:xfrm>
          <a:prstGeom prst="rect">
            <a:avLst/>
          </a:prstGeom>
          <a:noFill/>
        </p:spPr>
        <p:txBody>
          <a:bodyPr wrap="none" rtlCol="0">
            <a:spAutoFit/>
          </a:bodyPr>
          <a:lstStyle/>
          <a:p>
            <a:r>
              <a:rPr lang="en-US" sz="1200" dirty="0">
                <a:solidFill>
                  <a:schemeClr val="bg1">
                    <a:lumMod val="75000"/>
                  </a:schemeClr>
                </a:solidFill>
              </a:rPr>
              <a:t>Historic Risk Data from NTSB and FAA AIDS, 2008-2024</a:t>
            </a:r>
          </a:p>
          <a:p>
            <a:r>
              <a:rPr lang="en-US" sz="1200" dirty="0">
                <a:solidFill>
                  <a:schemeClr val="bg1">
                    <a:lumMod val="75000"/>
                  </a:schemeClr>
                </a:solidFill>
              </a:rPr>
              <a:t>Source:  GTG4 SRMD, 1-22-2026</a:t>
            </a:r>
          </a:p>
        </p:txBody>
      </p:sp>
    </p:spTree>
    <p:extLst>
      <p:ext uri="{BB962C8B-B14F-4D97-AF65-F5344CB8AC3E}">
        <p14:creationId xmlns:p14="http://schemas.microsoft.com/office/powerpoint/2010/main" val="249100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66"/>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5"/>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3"/>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4"/>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6"/>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7"/>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5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5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63"/>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64"/>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71"/>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nodeType="with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p:bldP spid="25" grpId="0" animBg="1"/>
      <p:bldP spid="26" grpId="0"/>
      <p:bldP spid="28" grpId="0" animBg="1"/>
      <p:bldP spid="29" grpId="0" animBg="1"/>
      <p:bldP spid="30" grpId="0"/>
      <p:bldP spid="31" grpId="0"/>
      <p:bldP spid="32" grpId="0" animBg="1"/>
      <p:bldP spid="33" grpId="0" animBg="1"/>
      <p:bldP spid="34" grpId="0"/>
      <p:bldP spid="35" grpId="0"/>
      <p:bldP spid="36" grpId="0" animBg="1"/>
      <p:bldP spid="37" grpId="0" animBg="1"/>
      <p:bldP spid="38" grpId="0"/>
      <p:bldP spid="39" grpId="0"/>
      <p:bldP spid="40" grpId="0" animBg="1"/>
      <p:bldP spid="41" grpId="0" animBg="1"/>
      <p:bldP spid="42" grpId="0"/>
      <p:bldP spid="43" grpId="0"/>
      <p:bldP spid="44" grpId="0" animBg="1"/>
      <p:bldP spid="45" grpId="0" animBg="1"/>
      <p:bldP spid="46" grpId="0"/>
      <p:bldP spid="47" grpId="0"/>
      <p:bldP spid="48" grpId="0" animBg="1"/>
      <p:bldP spid="49" grpId="0" animBg="1"/>
      <p:bldP spid="50" grpId="0"/>
      <p:bldP spid="51" grpId="0"/>
      <p:bldP spid="52" grpId="0" animBg="1"/>
      <p:bldP spid="53" grpId="0" animBg="1"/>
      <p:bldP spid="54" grpId="0"/>
      <p:bldP spid="55" grpId="0"/>
      <p:bldP spid="56" grpId="0" animBg="1"/>
      <p:bldP spid="57" grpId="0" animBg="1"/>
      <p:bldP spid="58" grpId="0"/>
      <p:bldP spid="59" grpId="0"/>
      <p:bldP spid="60" grpId="0" animBg="1"/>
      <p:bldP spid="61" grpId="0"/>
      <p:bldP spid="62" grpId="0" animBg="1"/>
      <p:bldP spid="63" grpId="0"/>
      <p:bldP spid="64" grpId="0" animBg="1"/>
      <p:bldP spid="65" grpId="0"/>
      <p:bldP spid="66" grpId="0" animBg="1"/>
      <p:bldP spid="68" grpId="0" animBg="1"/>
      <p:bldP spid="70" grpId="0"/>
      <p:bldP spid="71"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A9F7B4E-B03D-4F64-BE33-00D074458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tastrophic' SpaceX Starship explosion tore a hole in the atmosphere last  year in 1st-of-its-kind event, Russian scientists reveal | Live Science">
            <a:extLst>
              <a:ext uri="{FF2B5EF4-FFF2-40B4-BE49-F238E27FC236}">
                <a16:creationId xmlns:a16="http://schemas.microsoft.com/office/drawing/2014/main" id="{848E29AD-79C9-0FF6-C31E-A9E6F337967B}"/>
              </a:ext>
            </a:extLst>
          </p:cNvPr>
          <p:cNvPicPr>
            <a:picLocks noChangeAspect="1"/>
          </p:cNvPicPr>
          <p:nvPr/>
        </p:nvPicPr>
        <p:blipFill>
          <a:blip r:embed="rId2">
            <a:alphaModFix amt="40000"/>
          </a:blip>
          <a:srcRect/>
          <a:stretch>
            <a:fillRect/>
          </a:stretch>
        </p:blipFill>
        <p:spPr>
          <a:xfrm>
            <a:off x="20" y="10"/>
            <a:ext cx="12191979" cy="6857990"/>
          </a:xfrm>
          <a:prstGeom prst="rect">
            <a:avLst/>
          </a:prstGeom>
        </p:spPr>
      </p:pic>
      <p:sp>
        <p:nvSpPr>
          <p:cNvPr id="2" name="Title 1">
            <a:extLst>
              <a:ext uri="{FF2B5EF4-FFF2-40B4-BE49-F238E27FC236}">
                <a16:creationId xmlns:a16="http://schemas.microsoft.com/office/drawing/2014/main" id="{36C357B5-EC01-0667-91F9-2452BB5BD00C}"/>
              </a:ext>
            </a:extLst>
          </p:cNvPr>
          <p:cNvSpPr>
            <a:spLocks noGrp="1"/>
          </p:cNvSpPr>
          <p:nvPr>
            <p:ph type="title"/>
          </p:nvPr>
        </p:nvSpPr>
        <p:spPr>
          <a:xfrm>
            <a:off x="838200" y="365125"/>
            <a:ext cx="10515600" cy="1325563"/>
          </a:xfrm>
        </p:spPr>
        <p:txBody>
          <a:bodyPr>
            <a:normAutofit/>
          </a:bodyPr>
          <a:lstStyle/>
          <a:p>
            <a:r>
              <a:rPr lang="en-US" sz="5400">
                <a:solidFill>
                  <a:schemeClr val="bg1"/>
                </a:solidFill>
              </a:rPr>
              <a:t>Ideas For Consideration</a:t>
            </a:r>
          </a:p>
        </p:txBody>
      </p:sp>
      <p:sp>
        <p:nvSpPr>
          <p:cNvPr id="11" name="sketchy line">
            <a:extLst>
              <a:ext uri="{FF2B5EF4-FFF2-40B4-BE49-F238E27FC236}">
                <a16:creationId xmlns:a16="http://schemas.microsoft.com/office/drawing/2014/main" id="{7E2BE7F7-CA89-4002-ACCE-A478AEA24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4399" y="1681544"/>
            <a:ext cx="9692640" cy="18288"/>
          </a:xfrm>
          <a:custGeom>
            <a:avLst/>
            <a:gdLst>
              <a:gd name="csX0" fmla="*/ 0 w 9692640"/>
              <a:gd name="csY0" fmla="*/ 0 h 18288"/>
              <a:gd name="csX1" fmla="*/ 401552 w 9692640"/>
              <a:gd name="csY1" fmla="*/ 0 h 18288"/>
              <a:gd name="csX2" fmla="*/ 996957 w 9692640"/>
              <a:gd name="csY2" fmla="*/ 0 h 18288"/>
              <a:gd name="csX3" fmla="*/ 1398509 w 9692640"/>
              <a:gd name="csY3" fmla="*/ 0 h 18288"/>
              <a:gd name="csX4" fmla="*/ 2090841 w 9692640"/>
              <a:gd name="csY4" fmla="*/ 0 h 18288"/>
              <a:gd name="csX5" fmla="*/ 2686246 w 9692640"/>
              <a:gd name="csY5" fmla="*/ 0 h 18288"/>
              <a:gd name="csX6" fmla="*/ 3475504 w 9692640"/>
              <a:gd name="csY6" fmla="*/ 0 h 18288"/>
              <a:gd name="csX7" fmla="*/ 4361688 w 9692640"/>
              <a:gd name="csY7" fmla="*/ 0 h 18288"/>
              <a:gd name="csX8" fmla="*/ 5054019 w 9692640"/>
              <a:gd name="csY8" fmla="*/ 0 h 18288"/>
              <a:gd name="csX9" fmla="*/ 5940204 w 9692640"/>
              <a:gd name="csY9" fmla="*/ 0 h 18288"/>
              <a:gd name="csX10" fmla="*/ 6632535 w 9692640"/>
              <a:gd name="csY10" fmla="*/ 0 h 18288"/>
              <a:gd name="csX11" fmla="*/ 7034087 w 9692640"/>
              <a:gd name="csY11" fmla="*/ 0 h 18288"/>
              <a:gd name="csX12" fmla="*/ 7532566 w 9692640"/>
              <a:gd name="csY12" fmla="*/ 0 h 18288"/>
              <a:gd name="csX13" fmla="*/ 8418750 w 9692640"/>
              <a:gd name="csY13" fmla="*/ 0 h 18288"/>
              <a:gd name="csX14" fmla="*/ 9692640 w 9692640"/>
              <a:gd name="csY14" fmla="*/ 0 h 18288"/>
              <a:gd name="csX15" fmla="*/ 9692640 w 9692640"/>
              <a:gd name="csY15" fmla="*/ 18288 h 18288"/>
              <a:gd name="csX16" fmla="*/ 9000309 w 9692640"/>
              <a:gd name="csY16" fmla="*/ 18288 h 18288"/>
              <a:gd name="csX17" fmla="*/ 8307977 w 9692640"/>
              <a:gd name="csY17" fmla="*/ 18288 h 18288"/>
              <a:gd name="csX18" fmla="*/ 7712572 w 9692640"/>
              <a:gd name="csY18" fmla="*/ 18288 h 18288"/>
              <a:gd name="csX19" fmla="*/ 7214093 w 9692640"/>
              <a:gd name="csY19" fmla="*/ 18288 h 18288"/>
              <a:gd name="csX20" fmla="*/ 6327909 w 9692640"/>
              <a:gd name="csY20" fmla="*/ 18288 h 18288"/>
              <a:gd name="csX21" fmla="*/ 5635578 w 9692640"/>
              <a:gd name="csY21" fmla="*/ 18288 h 18288"/>
              <a:gd name="csX22" fmla="*/ 4846320 w 9692640"/>
              <a:gd name="csY22" fmla="*/ 18288 h 18288"/>
              <a:gd name="csX23" fmla="*/ 4444768 w 9692640"/>
              <a:gd name="csY23" fmla="*/ 18288 h 18288"/>
              <a:gd name="csX24" fmla="*/ 3946289 w 9692640"/>
              <a:gd name="csY24" fmla="*/ 18288 h 18288"/>
              <a:gd name="csX25" fmla="*/ 3253958 w 9692640"/>
              <a:gd name="csY25" fmla="*/ 18288 h 18288"/>
              <a:gd name="csX26" fmla="*/ 2464700 w 9692640"/>
              <a:gd name="csY26" fmla="*/ 18288 h 18288"/>
              <a:gd name="csX27" fmla="*/ 2063148 w 9692640"/>
              <a:gd name="csY27" fmla="*/ 18288 h 18288"/>
              <a:gd name="csX28" fmla="*/ 1661595 w 9692640"/>
              <a:gd name="csY28" fmla="*/ 18288 h 18288"/>
              <a:gd name="csX29" fmla="*/ 969264 w 9692640"/>
              <a:gd name="csY29" fmla="*/ 18288 h 18288"/>
              <a:gd name="csX30" fmla="*/ 0 w 9692640"/>
              <a:gd name="csY30" fmla="*/ 18288 h 18288"/>
              <a:gd name="csX31" fmla="*/ 0 w 9692640"/>
              <a:gd name="csY31"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Lst>
            <a:rect l="l" t="t" r="r" b="b"/>
            <a:pathLst>
              <a:path w="9692640" h="18288" fill="none" extrusionOk="0">
                <a:moveTo>
                  <a:pt x="0" y="0"/>
                </a:moveTo>
                <a:cubicBezTo>
                  <a:pt x="142992" y="4732"/>
                  <a:pt x="265909" y="-3365"/>
                  <a:pt x="401552" y="0"/>
                </a:cubicBezTo>
                <a:cubicBezTo>
                  <a:pt x="537195" y="3365"/>
                  <a:pt x="738153" y="6482"/>
                  <a:pt x="996957" y="0"/>
                </a:cubicBezTo>
                <a:cubicBezTo>
                  <a:pt x="1255762" y="-6482"/>
                  <a:pt x="1280511" y="12509"/>
                  <a:pt x="1398509" y="0"/>
                </a:cubicBezTo>
                <a:cubicBezTo>
                  <a:pt x="1516507" y="-12509"/>
                  <a:pt x="1782573" y="-31523"/>
                  <a:pt x="2090841" y="0"/>
                </a:cubicBezTo>
                <a:cubicBezTo>
                  <a:pt x="2399109" y="31523"/>
                  <a:pt x="2488380" y="26286"/>
                  <a:pt x="2686246" y="0"/>
                </a:cubicBezTo>
                <a:cubicBezTo>
                  <a:pt x="2884112" y="-26286"/>
                  <a:pt x="3186024" y="-14734"/>
                  <a:pt x="3475504" y="0"/>
                </a:cubicBezTo>
                <a:cubicBezTo>
                  <a:pt x="3764984" y="14734"/>
                  <a:pt x="4053017" y="43292"/>
                  <a:pt x="4361688" y="0"/>
                </a:cubicBezTo>
                <a:cubicBezTo>
                  <a:pt x="4670359" y="-43292"/>
                  <a:pt x="4736164" y="-729"/>
                  <a:pt x="5054019" y="0"/>
                </a:cubicBezTo>
                <a:cubicBezTo>
                  <a:pt x="5371874" y="729"/>
                  <a:pt x="5543528" y="-22963"/>
                  <a:pt x="5940204" y="0"/>
                </a:cubicBezTo>
                <a:cubicBezTo>
                  <a:pt x="6336881" y="22963"/>
                  <a:pt x="6423838" y="6469"/>
                  <a:pt x="6632535" y="0"/>
                </a:cubicBezTo>
                <a:cubicBezTo>
                  <a:pt x="6841232" y="-6469"/>
                  <a:pt x="6852819" y="17036"/>
                  <a:pt x="7034087" y="0"/>
                </a:cubicBezTo>
                <a:cubicBezTo>
                  <a:pt x="7215355" y="-17036"/>
                  <a:pt x="7313136" y="11151"/>
                  <a:pt x="7532566" y="0"/>
                </a:cubicBezTo>
                <a:cubicBezTo>
                  <a:pt x="7751996" y="-11151"/>
                  <a:pt x="8015001" y="25614"/>
                  <a:pt x="8418750" y="0"/>
                </a:cubicBezTo>
                <a:cubicBezTo>
                  <a:pt x="8822499" y="-25614"/>
                  <a:pt x="9163239" y="48603"/>
                  <a:pt x="9692640" y="0"/>
                </a:cubicBezTo>
                <a:cubicBezTo>
                  <a:pt x="9691955" y="4437"/>
                  <a:pt x="9693170" y="10717"/>
                  <a:pt x="9692640" y="18288"/>
                </a:cubicBezTo>
                <a:cubicBezTo>
                  <a:pt x="9545125" y="42172"/>
                  <a:pt x="9164259" y="6706"/>
                  <a:pt x="9000309" y="18288"/>
                </a:cubicBezTo>
                <a:cubicBezTo>
                  <a:pt x="8836359" y="29870"/>
                  <a:pt x="8521035" y="-14108"/>
                  <a:pt x="8307977" y="18288"/>
                </a:cubicBezTo>
                <a:cubicBezTo>
                  <a:pt x="8094919" y="50684"/>
                  <a:pt x="7881757" y="11235"/>
                  <a:pt x="7712572" y="18288"/>
                </a:cubicBezTo>
                <a:cubicBezTo>
                  <a:pt x="7543387" y="25341"/>
                  <a:pt x="7358861" y="20625"/>
                  <a:pt x="7214093" y="18288"/>
                </a:cubicBezTo>
                <a:cubicBezTo>
                  <a:pt x="7069325" y="15951"/>
                  <a:pt x="6523705" y="52160"/>
                  <a:pt x="6327909" y="18288"/>
                </a:cubicBezTo>
                <a:cubicBezTo>
                  <a:pt x="6132113" y="-15584"/>
                  <a:pt x="5923847" y="21204"/>
                  <a:pt x="5635578" y="18288"/>
                </a:cubicBezTo>
                <a:cubicBezTo>
                  <a:pt x="5347309" y="15372"/>
                  <a:pt x="5114749" y="50642"/>
                  <a:pt x="4846320" y="18288"/>
                </a:cubicBezTo>
                <a:cubicBezTo>
                  <a:pt x="4577891" y="-14066"/>
                  <a:pt x="4576701" y="1487"/>
                  <a:pt x="4444768" y="18288"/>
                </a:cubicBezTo>
                <a:cubicBezTo>
                  <a:pt x="4312835" y="35089"/>
                  <a:pt x="4112575" y="15158"/>
                  <a:pt x="3946289" y="18288"/>
                </a:cubicBezTo>
                <a:cubicBezTo>
                  <a:pt x="3780003" y="21418"/>
                  <a:pt x="3396009" y="18797"/>
                  <a:pt x="3253958" y="18288"/>
                </a:cubicBezTo>
                <a:cubicBezTo>
                  <a:pt x="3111907" y="17779"/>
                  <a:pt x="2760272" y="57223"/>
                  <a:pt x="2464700" y="18288"/>
                </a:cubicBezTo>
                <a:cubicBezTo>
                  <a:pt x="2169128" y="-20647"/>
                  <a:pt x="2232262" y="7960"/>
                  <a:pt x="2063148" y="18288"/>
                </a:cubicBezTo>
                <a:cubicBezTo>
                  <a:pt x="1894034" y="28616"/>
                  <a:pt x="1799338" y="3019"/>
                  <a:pt x="1661595" y="18288"/>
                </a:cubicBezTo>
                <a:cubicBezTo>
                  <a:pt x="1523852" y="33557"/>
                  <a:pt x="1113928" y="-4352"/>
                  <a:pt x="969264" y="18288"/>
                </a:cubicBezTo>
                <a:cubicBezTo>
                  <a:pt x="824600" y="40928"/>
                  <a:pt x="356149" y="-3128"/>
                  <a:pt x="0" y="18288"/>
                </a:cubicBezTo>
                <a:cubicBezTo>
                  <a:pt x="-540" y="12521"/>
                  <a:pt x="894" y="7749"/>
                  <a:pt x="0" y="0"/>
                </a:cubicBezTo>
                <a:close/>
              </a:path>
              <a:path w="9692640" h="18288" stroke="0" extrusionOk="0">
                <a:moveTo>
                  <a:pt x="0" y="0"/>
                </a:moveTo>
                <a:cubicBezTo>
                  <a:pt x="162642" y="3864"/>
                  <a:pt x="346119" y="-18364"/>
                  <a:pt x="498479" y="0"/>
                </a:cubicBezTo>
                <a:cubicBezTo>
                  <a:pt x="650839" y="18364"/>
                  <a:pt x="712065" y="-9389"/>
                  <a:pt x="900031" y="0"/>
                </a:cubicBezTo>
                <a:cubicBezTo>
                  <a:pt x="1087997" y="9389"/>
                  <a:pt x="1177291" y="3685"/>
                  <a:pt x="1398509" y="0"/>
                </a:cubicBezTo>
                <a:cubicBezTo>
                  <a:pt x="1619727" y="-3685"/>
                  <a:pt x="1874008" y="-8897"/>
                  <a:pt x="2090841" y="0"/>
                </a:cubicBezTo>
                <a:cubicBezTo>
                  <a:pt x="2307674" y="8897"/>
                  <a:pt x="2573432" y="-313"/>
                  <a:pt x="2880099" y="0"/>
                </a:cubicBezTo>
                <a:cubicBezTo>
                  <a:pt x="3186766" y="313"/>
                  <a:pt x="3422577" y="10664"/>
                  <a:pt x="3766283" y="0"/>
                </a:cubicBezTo>
                <a:cubicBezTo>
                  <a:pt x="4109989" y="-10664"/>
                  <a:pt x="4342683" y="-32873"/>
                  <a:pt x="4652467" y="0"/>
                </a:cubicBezTo>
                <a:cubicBezTo>
                  <a:pt x="4962251" y="32873"/>
                  <a:pt x="5122120" y="29155"/>
                  <a:pt x="5247872" y="0"/>
                </a:cubicBezTo>
                <a:cubicBezTo>
                  <a:pt x="5373625" y="-29155"/>
                  <a:pt x="5749491" y="1706"/>
                  <a:pt x="6037130" y="0"/>
                </a:cubicBezTo>
                <a:cubicBezTo>
                  <a:pt x="6324769" y="-1706"/>
                  <a:pt x="6531407" y="1172"/>
                  <a:pt x="6729461" y="0"/>
                </a:cubicBezTo>
                <a:cubicBezTo>
                  <a:pt x="6927515" y="-1172"/>
                  <a:pt x="7096794" y="-1520"/>
                  <a:pt x="7324867" y="0"/>
                </a:cubicBezTo>
                <a:cubicBezTo>
                  <a:pt x="7552940" y="1520"/>
                  <a:pt x="7878827" y="-17110"/>
                  <a:pt x="8114124" y="0"/>
                </a:cubicBezTo>
                <a:cubicBezTo>
                  <a:pt x="8349421" y="17110"/>
                  <a:pt x="8334208" y="15114"/>
                  <a:pt x="8515677" y="0"/>
                </a:cubicBezTo>
                <a:cubicBezTo>
                  <a:pt x="8697146" y="-15114"/>
                  <a:pt x="9236164" y="22466"/>
                  <a:pt x="9692640" y="0"/>
                </a:cubicBezTo>
                <a:cubicBezTo>
                  <a:pt x="9692735" y="8251"/>
                  <a:pt x="9692514" y="12333"/>
                  <a:pt x="9692640" y="18288"/>
                </a:cubicBezTo>
                <a:cubicBezTo>
                  <a:pt x="9410102" y="47398"/>
                  <a:pt x="9172773" y="7109"/>
                  <a:pt x="9000309" y="18288"/>
                </a:cubicBezTo>
                <a:cubicBezTo>
                  <a:pt x="8827845" y="29467"/>
                  <a:pt x="8713608" y="28372"/>
                  <a:pt x="8501830" y="18288"/>
                </a:cubicBezTo>
                <a:cubicBezTo>
                  <a:pt x="8290052" y="8204"/>
                  <a:pt x="7893416" y="3561"/>
                  <a:pt x="7712572" y="18288"/>
                </a:cubicBezTo>
                <a:cubicBezTo>
                  <a:pt x="7531728" y="33015"/>
                  <a:pt x="7480716" y="17052"/>
                  <a:pt x="7311020" y="18288"/>
                </a:cubicBezTo>
                <a:cubicBezTo>
                  <a:pt x="7141324" y="19524"/>
                  <a:pt x="6962706" y="15975"/>
                  <a:pt x="6618688" y="18288"/>
                </a:cubicBezTo>
                <a:cubicBezTo>
                  <a:pt x="6274670" y="20601"/>
                  <a:pt x="6230664" y="-1692"/>
                  <a:pt x="6120210" y="18288"/>
                </a:cubicBezTo>
                <a:cubicBezTo>
                  <a:pt x="6009756" y="38268"/>
                  <a:pt x="5442516" y="28115"/>
                  <a:pt x="5234026" y="18288"/>
                </a:cubicBezTo>
                <a:cubicBezTo>
                  <a:pt x="5025536" y="8461"/>
                  <a:pt x="4953693" y="18182"/>
                  <a:pt x="4832473" y="18288"/>
                </a:cubicBezTo>
                <a:cubicBezTo>
                  <a:pt x="4711253" y="18394"/>
                  <a:pt x="4414565" y="-11251"/>
                  <a:pt x="4140142" y="18288"/>
                </a:cubicBezTo>
                <a:cubicBezTo>
                  <a:pt x="3865719" y="47827"/>
                  <a:pt x="3819081" y="16772"/>
                  <a:pt x="3738590" y="18288"/>
                </a:cubicBezTo>
                <a:cubicBezTo>
                  <a:pt x="3658099" y="19804"/>
                  <a:pt x="3427576" y="1385"/>
                  <a:pt x="3240111" y="18288"/>
                </a:cubicBezTo>
                <a:cubicBezTo>
                  <a:pt x="3052646" y="35191"/>
                  <a:pt x="2749652" y="-13914"/>
                  <a:pt x="2450853" y="18288"/>
                </a:cubicBezTo>
                <a:cubicBezTo>
                  <a:pt x="2152054" y="50490"/>
                  <a:pt x="1928331" y="61101"/>
                  <a:pt x="1564669" y="18288"/>
                </a:cubicBezTo>
                <a:cubicBezTo>
                  <a:pt x="1201007" y="-24525"/>
                  <a:pt x="1217828" y="-275"/>
                  <a:pt x="1066190" y="18288"/>
                </a:cubicBezTo>
                <a:cubicBezTo>
                  <a:pt x="914552" y="36851"/>
                  <a:pt x="418290" y="-14785"/>
                  <a:pt x="0" y="18288"/>
                </a:cubicBezTo>
                <a:cubicBezTo>
                  <a:pt x="641" y="14236"/>
                  <a:pt x="889" y="7550"/>
                  <a:pt x="0" y="0"/>
                </a:cubicBezTo>
                <a:close/>
              </a:path>
            </a:pathLst>
          </a:custGeom>
          <a:solidFill>
            <a:srgbClr val="FFFFFF">
              <a:alpha val="75000"/>
            </a:srgbClr>
          </a:solidFill>
          <a:ln w="44450" cap="rnd">
            <a:solidFill>
              <a:schemeClr val="bg1">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099ECA3-8017-946D-6569-F8DEEDDC9D7A}"/>
              </a:ext>
            </a:extLst>
          </p:cNvPr>
          <p:cNvSpPr>
            <a:spLocks noGrp="1"/>
          </p:cNvSpPr>
          <p:nvPr>
            <p:ph idx="1"/>
          </p:nvPr>
        </p:nvSpPr>
        <p:spPr>
          <a:xfrm>
            <a:off x="838200" y="2004446"/>
            <a:ext cx="10515600" cy="4176897"/>
          </a:xfrm>
        </p:spPr>
        <p:txBody>
          <a:bodyPr>
            <a:normAutofit/>
          </a:bodyPr>
          <a:lstStyle/>
          <a:p>
            <a:r>
              <a:rPr lang="en-US" sz="2200" dirty="0">
                <a:solidFill>
                  <a:schemeClr val="bg1"/>
                </a:solidFill>
              </a:rPr>
              <a:t>Collaborate with NTSB to modify the taxonomy</a:t>
            </a:r>
          </a:p>
          <a:p>
            <a:pPr lvl="1"/>
            <a:r>
              <a:rPr lang="en-US" sz="2200" dirty="0">
                <a:solidFill>
                  <a:schemeClr val="bg1"/>
                </a:solidFill>
              </a:rPr>
              <a:t>Break out “debris” from the current hazard “debris/dirt/foreign object”</a:t>
            </a:r>
          </a:p>
          <a:p>
            <a:r>
              <a:rPr lang="en-US" sz="2200" dirty="0">
                <a:solidFill>
                  <a:schemeClr val="bg1"/>
                </a:solidFill>
              </a:rPr>
              <a:t>Modify the 14 CFR 450 definitions to align “casualty” with “aircraft accident”</a:t>
            </a:r>
          </a:p>
          <a:p>
            <a:pPr lvl="1"/>
            <a:r>
              <a:rPr lang="en-US" sz="2200" dirty="0">
                <a:solidFill>
                  <a:schemeClr val="bg1"/>
                </a:solidFill>
              </a:rPr>
              <a:t>Casualty means serious injury, death, substantial damage, or hull loss</a:t>
            </a:r>
          </a:p>
        </p:txBody>
      </p:sp>
    </p:spTree>
    <p:extLst>
      <p:ext uri="{BB962C8B-B14F-4D97-AF65-F5344CB8AC3E}">
        <p14:creationId xmlns:p14="http://schemas.microsoft.com/office/powerpoint/2010/main" val="121472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23F99E7-78B2-3EF2-9313-BB468BB64E89}"/>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25000"/>
          <a:stretch>
            <a:fill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85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718EBA9-F645-AB2A-C4DB-6337D9961DF8}"/>
              </a:ext>
            </a:extLst>
          </p:cNvPr>
          <p:cNvSpPr>
            <a:spLocks noGrp="1"/>
          </p:cNvSpPr>
          <p:nvPr>
            <p:ph type="title"/>
          </p:nvPr>
        </p:nvSpPr>
        <p:spPr>
          <a:xfrm>
            <a:off x="523875" y="425950"/>
            <a:ext cx="11210925" cy="744836"/>
          </a:xfrm>
        </p:spPr>
        <p:txBody>
          <a:bodyPr vert="horz" lIns="91440" tIns="45720" rIns="91440" bIns="45720" rtlCol="0" anchor="ctr">
            <a:normAutofit/>
          </a:bodyPr>
          <a:lstStyle/>
          <a:p>
            <a:pPr algn="ctr"/>
            <a:r>
              <a:rPr lang="en-US" sz="3600">
                <a:solidFill>
                  <a:schemeClr val="tx1">
                    <a:lumMod val="85000"/>
                    <a:lumOff val="15000"/>
                  </a:schemeClr>
                </a:solidFill>
              </a:rPr>
              <a:t>Questions/Discussion</a:t>
            </a:r>
          </a:p>
        </p:txBody>
      </p:sp>
      <p:cxnSp>
        <p:nvCxnSpPr>
          <p:cNvPr id="12" name="Straight Connector 11">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35069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124356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15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360</TotalTime>
  <Words>782</Words>
  <Application>Microsoft Office PowerPoint</Application>
  <PresentationFormat>Widescreen</PresentationFormat>
  <Paragraphs>108</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Aptos</vt:lpstr>
      <vt:lpstr>Aptos Display</vt:lpstr>
      <vt:lpstr>Arial</vt:lpstr>
      <vt:lpstr>Calibri</vt:lpstr>
      <vt:lpstr>Office Theme</vt:lpstr>
      <vt:lpstr>Commercial Space Risk Management</vt:lpstr>
      <vt:lpstr>Overview</vt:lpstr>
      <vt:lpstr>What if it happened tomorrow?</vt:lpstr>
      <vt:lpstr>Historic Risk 2008-2024</vt:lpstr>
      <vt:lpstr>Hazard 03022055 – Commercial Only</vt:lpstr>
      <vt:lpstr>Probability of “Casualty” versus Likelihood of “Effect”</vt:lpstr>
      <vt:lpstr>Example:  Part 121 Turbulence</vt:lpstr>
      <vt:lpstr>Ideas For Consideration</vt:lpstr>
      <vt:lpstr>Questions/Discussion</vt:lpstr>
      <vt:lpstr>Risk Partitioning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Alan Bell</dc:creator>
  <cp:lastModifiedBy>Alan Bell</cp:lastModifiedBy>
  <cp:revision>13</cp:revision>
  <dcterms:created xsi:type="dcterms:W3CDTF">2026-07-14T12:34:40Z</dcterms:created>
  <dcterms:modified xsi:type="dcterms:W3CDTF">2026-07-17T17:14:02Z</dcterms:modified>
</cp:coreProperties>
</file>