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4" y="4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9EB0-16EB-9E9B-769D-B6A41DD71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F2452-68E8-045B-D484-95CDC3CB5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48E5D-E213-5EE8-E097-62DF2BB4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552C1-DADD-8952-C602-44F57874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77FF8-8CA8-9A83-69D8-8B4C873B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5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CE8D-9B2F-3D7F-C8FB-0EFA0CEB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A0881-B4D7-8B09-B02C-2773B98D9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5407B-45EB-D76C-3216-DC3D8330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538E2-15DF-EC44-7D52-D8299C4DC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63E08-DAD2-AF01-401A-80CA84D2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1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DC6774-D738-D2FA-9248-83D16068D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BB910-AA17-71A0-B8A6-EB6C7964F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F904B-F7F9-3F01-F242-258A6AC6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7BE2A-6838-A00C-FA03-5A5A7680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303EF-BB0C-3737-7103-234BD7AB8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8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0A65-B640-AF96-2CA6-375CD70E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0614F-CB20-178A-B635-0D6F7A20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4419F-A13C-1C28-CE87-D834680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0CF45-05FE-FFC7-0DA0-C07430831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752BE-F46B-BF3D-1083-1C9B93B1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0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51539-4769-35C2-D1B4-8B04DD6C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D2162-9B2C-1A59-7576-1AC3BEB59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6FA49-A1AF-C009-D3E4-4B934D4C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FDABF-4D80-DB45-E6FE-4F7E605C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A82B9-DA5C-43DD-9DCE-9E4F629F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6D79-58BB-0D4A-0D1A-FE61AF4D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A440-0456-6AFC-3196-814BFAC35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9DAF3-36E8-2A2F-F2EB-E938DE097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CA3F7-37FE-9547-8E94-75AD309F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886A1-F3A4-7266-1A2D-EF5BF68B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3F7AE-DC45-DEAB-1725-A6B3399E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DE6D-3A0E-9863-3B91-9AD380C0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6B5D-7E49-3CE1-EA78-A3C22BD99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F7FF9-2B1D-A3E3-4FCB-C66772BC4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3B80F-6318-80C9-BA40-32B134AD5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A6-41ED-9E05-A772-1398DCAF8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905B7-74D7-B21C-A5E4-DD1CC411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F050E7-C4DA-EE86-F1F7-3BA64DAA3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9CC17-3019-A100-6A2A-D3191E8B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FB52C-1134-C37B-9B9B-A0D51DA1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E46A56-A218-660B-571C-16D16DEA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ECC1-032E-CC88-18B6-6D380DA58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EF368-2646-DBFA-7C9E-8F5A442A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0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302D18-655A-5364-5007-2C2D03AD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B90C2-C8EA-B3B8-7B01-000E2551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CE354-0721-5CAA-5B59-4328EFF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1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9F00-8232-4512-EBF9-41BEFCAE0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865F6-115E-95F5-8279-FB030351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B63D6-C958-090C-E04B-BA744C3C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5A399-9E67-8185-AA65-93DFA74F1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BF16C-FFDB-7DCC-E1C0-60808CF3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223A7-D9A7-52DC-D3B9-074AA0E5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08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055B-75D3-A0D3-4115-2B8048F5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8D8E6-ECB5-470C-C628-9D13ABB49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BF8ED-AC21-212E-8E43-464E4258A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ECA36-4AC0-A4E2-A3E7-8DAB8988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0F47-BFC0-4414-046B-C4000420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DF50F-40ED-BD07-BCCC-9C88FDEB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0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51C9B-F9B0-0CB6-2F6E-3D2340E9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5E4D1-F215-1797-08AE-29685572E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5CFEB-561A-43B8-E650-9D650B227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1F7F14-718B-49C3-BE36-9F9BB7484AAB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2702-9C0C-C6B7-A1A0-21927C34E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E0519-7ED7-22F5-5C0D-F8304A748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5001C6-A334-4F1B-A61A-A07D915F2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4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.wikinews.org/wiki/Plik:Airplane_clipart.svg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news.org/wiki/Plik:Airplane_clipart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news.org/wiki/Plik:Airplane_clipart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news.org/wiki/Plik:Airplane_clipart.sv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lane on tarmac">
            <a:extLst>
              <a:ext uri="{FF2B5EF4-FFF2-40B4-BE49-F238E27FC236}">
                <a16:creationId xmlns:a16="http://schemas.microsoft.com/office/drawing/2014/main" id="{526F6C4D-BB50-FDC1-E5B7-F972C9CF8E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7659" r="4340" b="-1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9CC6B-2B6D-9D9A-0FF0-2AD3B3889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14402"/>
            <a:ext cx="10515600" cy="2985923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Aviation Safety Margins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F3525-865D-BF3F-027D-BE29C29DC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72040"/>
            <a:ext cx="10515600" cy="13843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Application to Aircraft Operations</a:t>
            </a:r>
          </a:p>
        </p:txBody>
      </p:sp>
    </p:spTree>
    <p:extLst>
      <p:ext uri="{BB962C8B-B14F-4D97-AF65-F5344CB8AC3E}">
        <p14:creationId xmlns:p14="http://schemas.microsoft.com/office/powerpoint/2010/main" val="17151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7D8E4-B1E9-1166-F734-F3981AFD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view of an airplane">
            <a:extLst>
              <a:ext uri="{FF2B5EF4-FFF2-40B4-BE49-F238E27FC236}">
                <a16:creationId xmlns:a16="http://schemas.microsoft.com/office/drawing/2014/main" id="{A7EC55E5-82B4-329B-6290-393C85EE43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3660" b="2071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A84AC67-A45F-DFF4-7EF4-301ABE8390A1}"/>
              </a:ext>
            </a:extLst>
          </p:cNvPr>
          <p:cNvSpPr/>
          <p:nvPr/>
        </p:nvSpPr>
        <p:spPr>
          <a:xfrm>
            <a:off x="1011583" y="3063970"/>
            <a:ext cx="9598991" cy="26786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123EB-A82D-9B95-2C6C-E1E2DBB8D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Takeoff Example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1DE8EDF-7A4F-F8B1-C213-55137789BCEA}"/>
              </a:ext>
            </a:extLst>
          </p:cNvPr>
          <p:cNvSpPr/>
          <p:nvPr/>
        </p:nvSpPr>
        <p:spPr>
          <a:xfrm>
            <a:off x="1198976" y="4303314"/>
            <a:ext cx="9144000" cy="73672"/>
          </a:xfrm>
          <a:prstGeom prst="round2Diag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2BAC210-3FFB-2284-D534-24794AFC7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7138442" y="4010042"/>
            <a:ext cx="963555" cy="301914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03AC4FD2-1EF5-16E6-A672-415652C75104}"/>
              </a:ext>
            </a:extLst>
          </p:cNvPr>
          <p:cNvSpPr/>
          <p:nvPr/>
        </p:nvSpPr>
        <p:spPr>
          <a:xfrm rot="16200000" flipH="1">
            <a:off x="5572699" y="-1003470"/>
            <a:ext cx="396553" cy="9144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7E3C78B-A556-B63A-6F10-533CC77AFA7B}"/>
              </a:ext>
            </a:extLst>
          </p:cNvPr>
          <p:cNvSpPr/>
          <p:nvPr/>
        </p:nvSpPr>
        <p:spPr>
          <a:xfrm>
            <a:off x="1198976" y="4455714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A3D0169-B7EA-DCE6-5202-EB3D188B0DC5}"/>
              </a:ext>
            </a:extLst>
          </p:cNvPr>
          <p:cNvSpPr/>
          <p:nvPr/>
        </p:nvSpPr>
        <p:spPr>
          <a:xfrm>
            <a:off x="21133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EA91F7B-C67F-B2A9-C13C-0FB867B39C05}"/>
              </a:ext>
            </a:extLst>
          </p:cNvPr>
          <p:cNvSpPr/>
          <p:nvPr/>
        </p:nvSpPr>
        <p:spPr>
          <a:xfrm>
            <a:off x="3027776" y="4455714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C9F6F3BE-242A-E9C9-47C6-78E861461108}"/>
              </a:ext>
            </a:extLst>
          </p:cNvPr>
          <p:cNvSpPr/>
          <p:nvPr/>
        </p:nvSpPr>
        <p:spPr>
          <a:xfrm>
            <a:off x="39421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99A54A2-5B9E-1444-05BD-E369581E2A0F}"/>
              </a:ext>
            </a:extLst>
          </p:cNvPr>
          <p:cNvSpPr/>
          <p:nvPr/>
        </p:nvSpPr>
        <p:spPr>
          <a:xfrm>
            <a:off x="48565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1170D87B-947A-C6EF-EDD5-6AB4D582560D}"/>
              </a:ext>
            </a:extLst>
          </p:cNvPr>
          <p:cNvSpPr/>
          <p:nvPr/>
        </p:nvSpPr>
        <p:spPr>
          <a:xfrm>
            <a:off x="57709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E9464E5-F3DE-C88E-47D1-39B5CB7D5938}"/>
              </a:ext>
            </a:extLst>
          </p:cNvPr>
          <p:cNvSpPr/>
          <p:nvPr/>
        </p:nvSpPr>
        <p:spPr>
          <a:xfrm>
            <a:off x="66853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6E61D495-6ACD-9702-9ED0-77E48A89A403}"/>
              </a:ext>
            </a:extLst>
          </p:cNvPr>
          <p:cNvSpPr/>
          <p:nvPr/>
        </p:nvSpPr>
        <p:spPr>
          <a:xfrm>
            <a:off x="75997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B16C2D6-E2B9-E9DA-ABB8-E3BF13583207}"/>
              </a:ext>
            </a:extLst>
          </p:cNvPr>
          <p:cNvSpPr/>
          <p:nvPr/>
        </p:nvSpPr>
        <p:spPr>
          <a:xfrm>
            <a:off x="85141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52B7EBFF-EA69-C92A-8C90-5BED8F66769C}"/>
              </a:ext>
            </a:extLst>
          </p:cNvPr>
          <p:cNvSpPr/>
          <p:nvPr/>
        </p:nvSpPr>
        <p:spPr>
          <a:xfrm>
            <a:off x="94285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0FF0F6-8CAA-11C2-688A-0CD7AC6D3E35}"/>
              </a:ext>
            </a:extLst>
          </p:cNvPr>
          <p:cNvSpPr txBox="1"/>
          <p:nvPr/>
        </p:nvSpPr>
        <p:spPr>
          <a:xfrm>
            <a:off x="1098369" y="1497068"/>
            <a:ext cx="385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Aircraft Rotation:  100 knots</a:t>
            </a:r>
          </a:p>
          <a:p>
            <a:r>
              <a:rPr lang="en-US" dirty="0"/>
              <a:t>Acceleration:  25 knots per 1,000 feet</a:t>
            </a:r>
          </a:p>
          <a:p>
            <a:r>
              <a:rPr lang="en-US" dirty="0"/>
              <a:t>Deceleration:  25 knots per 1,000 feet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F332BE5-CE78-A6D3-E1A6-AA205CCB33D4}"/>
              </a:ext>
            </a:extLst>
          </p:cNvPr>
          <p:cNvSpPr/>
          <p:nvPr/>
        </p:nvSpPr>
        <p:spPr>
          <a:xfrm>
            <a:off x="1198976" y="2639998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E2CC6-B96F-D077-4501-D873EAA5B713}"/>
              </a:ext>
            </a:extLst>
          </p:cNvPr>
          <p:cNvSpPr txBox="1"/>
          <p:nvPr/>
        </p:nvSpPr>
        <p:spPr>
          <a:xfrm>
            <a:off x="2192740" y="2492168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1,000 feet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3D3DB4-75AA-0E51-A59E-C52B950E53EB}"/>
              </a:ext>
            </a:extLst>
          </p:cNvPr>
          <p:cNvSpPr txBox="1"/>
          <p:nvPr/>
        </p:nvSpPr>
        <p:spPr>
          <a:xfrm>
            <a:off x="6143585" y="1497068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knot headwind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C8F304-E344-E223-20DA-CD71E9A15E34}"/>
              </a:ext>
            </a:extLst>
          </p:cNvPr>
          <p:cNvSpPr txBox="1"/>
          <p:nvPr/>
        </p:nvSpPr>
        <p:spPr>
          <a:xfrm>
            <a:off x="5121470" y="3063970"/>
            <a:ext cx="129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 feet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E4E380-64A5-9A1C-837C-D1C45107074B}"/>
              </a:ext>
            </a:extLst>
          </p:cNvPr>
          <p:cNvSpPr txBox="1"/>
          <p:nvPr/>
        </p:nvSpPr>
        <p:spPr>
          <a:xfrm>
            <a:off x="6931612" y="3659755"/>
            <a:ext cx="102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89C97ED8-8A17-9BA9-D860-92C81DCEDCC0}"/>
              </a:ext>
            </a:extLst>
          </p:cNvPr>
          <p:cNvSpPr/>
          <p:nvPr/>
        </p:nvSpPr>
        <p:spPr>
          <a:xfrm rot="16200000">
            <a:off x="8830113" y="3757794"/>
            <a:ext cx="282527" cy="274320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5EB259C6-EA28-4DCF-7932-7613D439954B}"/>
              </a:ext>
            </a:extLst>
          </p:cNvPr>
          <p:cNvSpPr/>
          <p:nvPr/>
        </p:nvSpPr>
        <p:spPr>
          <a:xfrm rot="16200000">
            <a:off x="6088567" y="3756139"/>
            <a:ext cx="279216" cy="274320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8623C0-D5A1-64A1-9058-64A2D6B64F36}"/>
              </a:ext>
            </a:extLst>
          </p:cNvPr>
          <p:cNvSpPr txBox="1"/>
          <p:nvPr/>
        </p:nvSpPr>
        <p:spPr>
          <a:xfrm>
            <a:off x="8308598" y="5270659"/>
            <a:ext cx="13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Takeoff Roll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2BC72F-7561-614C-F902-2AFD5577670F}"/>
              </a:ext>
            </a:extLst>
          </p:cNvPr>
          <p:cNvSpPr txBox="1"/>
          <p:nvPr/>
        </p:nvSpPr>
        <p:spPr>
          <a:xfrm>
            <a:off x="5413098" y="5270658"/>
            <a:ext cx="16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Abort Distance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89ADFEE6-118A-D5E8-7880-1D84182047CA}"/>
              </a:ext>
            </a:extLst>
          </p:cNvPr>
          <p:cNvSpPr/>
          <p:nvPr/>
        </p:nvSpPr>
        <p:spPr>
          <a:xfrm rot="16200000">
            <a:off x="2886510" y="3300595"/>
            <a:ext cx="282528" cy="3657599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7E0437-C3F7-5F45-3A3D-19B4229345B7}"/>
              </a:ext>
            </a:extLst>
          </p:cNvPr>
          <p:cNvSpPr txBox="1"/>
          <p:nvPr/>
        </p:nvSpPr>
        <p:spPr>
          <a:xfrm>
            <a:off x="2265674" y="5270658"/>
            <a:ext cx="152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Safety Margin</a:t>
            </a:r>
          </a:p>
        </p:txBody>
      </p:sp>
    </p:spTree>
    <p:extLst>
      <p:ext uri="{BB962C8B-B14F-4D97-AF65-F5344CB8AC3E}">
        <p14:creationId xmlns:p14="http://schemas.microsoft.com/office/powerpoint/2010/main" val="9722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/>
      <p:bldP spid="21" grpId="0"/>
      <p:bldP spid="22" grpId="0"/>
      <p:bldP spid="23" grpId="0" animBg="1"/>
      <p:bldP spid="24" grpId="0" animBg="1"/>
      <p:bldP spid="25" grpId="0"/>
      <p:bldP spid="26" grpId="0"/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9">
            <a:extLst>
              <a:ext uri="{FF2B5EF4-FFF2-40B4-BE49-F238E27FC236}">
                <a16:creationId xmlns:a16="http://schemas.microsoft.com/office/drawing/2014/main" id="{F9E5EE2E-8B36-3099-52B3-8075EC62D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AFED549-478D-05E9-ACB5-FEE831642B99}"/>
              </a:ext>
            </a:extLst>
          </p:cNvPr>
          <p:cNvSpPr/>
          <p:nvPr/>
        </p:nvSpPr>
        <p:spPr>
          <a:xfrm>
            <a:off x="1011583" y="3063970"/>
            <a:ext cx="9598991" cy="29260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9296-1D5B-EAED-0FB5-81AA99111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Takeoff Example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97AFB9B-14EB-73CC-16E2-41F4207158B4}"/>
              </a:ext>
            </a:extLst>
          </p:cNvPr>
          <p:cNvSpPr/>
          <p:nvPr/>
        </p:nvSpPr>
        <p:spPr>
          <a:xfrm>
            <a:off x="1198976" y="4303314"/>
            <a:ext cx="9144000" cy="73672"/>
          </a:xfrm>
          <a:prstGeom prst="round2Diag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FBFAF56-75DD-D383-ACA5-CE2E49934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6377353" y="4010042"/>
            <a:ext cx="963555" cy="301914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CA9E1495-8D9A-7CA6-BCE1-CD669146E3AD}"/>
              </a:ext>
            </a:extLst>
          </p:cNvPr>
          <p:cNvSpPr/>
          <p:nvPr/>
        </p:nvSpPr>
        <p:spPr>
          <a:xfrm rot="16200000" flipH="1">
            <a:off x="5572699" y="-1003470"/>
            <a:ext cx="396553" cy="9144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585ECFCE-98C1-AD55-7F89-7A2281E9BC03}"/>
              </a:ext>
            </a:extLst>
          </p:cNvPr>
          <p:cNvSpPr/>
          <p:nvPr/>
        </p:nvSpPr>
        <p:spPr>
          <a:xfrm>
            <a:off x="1198976" y="4455714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7FE7C58-D236-1486-8AC2-DCFA5ECEB9E2}"/>
              </a:ext>
            </a:extLst>
          </p:cNvPr>
          <p:cNvSpPr/>
          <p:nvPr/>
        </p:nvSpPr>
        <p:spPr>
          <a:xfrm>
            <a:off x="21133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D71685E-C9F9-132F-DE18-555C3D1F102D}"/>
              </a:ext>
            </a:extLst>
          </p:cNvPr>
          <p:cNvSpPr/>
          <p:nvPr/>
        </p:nvSpPr>
        <p:spPr>
          <a:xfrm>
            <a:off x="3027776" y="4455714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FDFBB84-EE4C-640D-DFA1-5D57FB7D3959}"/>
              </a:ext>
            </a:extLst>
          </p:cNvPr>
          <p:cNvSpPr/>
          <p:nvPr/>
        </p:nvSpPr>
        <p:spPr>
          <a:xfrm>
            <a:off x="39421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BDD41F-1507-6FD2-873E-28DF26EA4088}"/>
              </a:ext>
            </a:extLst>
          </p:cNvPr>
          <p:cNvSpPr/>
          <p:nvPr/>
        </p:nvSpPr>
        <p:spPr>
          <a:xfrm>
            <a:off x="48565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C0F03CD-0078-997C-6B2D-09715735A0BC}"/>
              </a:ext>
            </a:extLst>
          </p:cNvPr>
          <p:cNvSpPr/>
          <p:nvPr/>
        </p:nvSpPr>
        <p:spPr>
          <a:xfrm>
            <a:off x="57709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CE19977-CE92-C2AD-AE12-912E8810DF3D}"/>
              </a:ext>
            </a:extLst>
          </p:cNvPr>
          <p:cNvSpPr/>
          <p:nvPr/>
        </p:nvSpPr>
        <p:spPr>
          <a:xfrm>
            <a:off x="66853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58A574CC-A7A9-C355-2FB6-DFCF2991EF71}"/>
              </a:ext>
            </a:extLst>
          </p:cNvPr>
          <p:cNvSpPr/>
          <p:nvPr/>
        </p:nvSpPr>
        <p:spPr>
          <a:xfrm>
            <a:off x="75997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CCB41279-DDF8-F2A7-6B5D-EA18553337B0}"/>
              </a:ext>
            </a:extLst>
          </p:cNvPr>
          <p:cNvSpPr/>
          <p:nvPr/>
        </p:nvSpPr>
        <p:spPr>
          <a:xfrm>
            <a:off x="85141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DF6CA2-6EC8-4A62-8634-A9A21EA31BA0}"/>
              </a:ext>
            </a:extLst>
          </p:cNvPr>
          <p:cNvSpPr/>
          <p:nvPr/>
        </p:nvSpPr>
        <p:spPr>
          <a:xfrm>
            <a:off x="94285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E42BD5-9E6B-AC0D-516A-972B4EE6033C}"/>
              </a:ext>
            </a:extLst>
          </p:cNvPr>
          <p:cNvSpPr txBox="1"/>
          <p:nvPr/>
        </p:nvSpPr>
        <p:spPr>
          <a:xfrm>
            <a:off x="1098369" y="1497068"/>
            <a:ext cx="385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Aircraft Rotation:  100 knots</a:t>
            </a:r>
          </a:p>
          <a:p>
            <a:r>
              <a:rPr lang="en-US" dirty="0"/>
              <a:t>Acceleration:  25 knots per 1,000 feet</a:t>
            </a:r>
          </a:p>
          <a:p>
            <a:r>
              <a:rPr lang="en-US" dirty="0"/>
              <a:t>Deceleration:  25 knots per 1,000 feet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D53DA311-22D3-28E0-BDF1-AFD84AF9FFF1}"/>
              </a:ext>
            </a:extLst>
          </p:cNvPr>
          <p:cNvSpPr/>
          <p:nvPr/>
        </p:nvSpPr>
        <p:spPr>
          <a:xfrm>
            <a:off x="1198976" y="2639998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F67361-4D74-E28F-8D3D-16C3038A0365}"/>
              </a:ext>
            </a:extLst>
          </p:cNvPr>
          <p:cNvSpPr txBox="1"/>
          <p:nvPr/>
        </p:nvSpPr>
        <p:spPr>
          <a:xfrm>
            <a:off x="2192740" y="2492168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1,000 feet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8EAA21-EA5C-C210-CC1B-972FC6C44ADF}"/>
              </a:ext>
            </a:extLst>
          </p:cNvPr>
          <p:cNvSpPr txBox="1"/>
          <p:nvPr/>
        </p:nvSpPr>
        <p:spPr>
          <a:xfrm>
            <a:off x="6143585" y="149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wind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7F3942-38D0-940A-E26E-DFCF8719317A}"/>
              </a:ext>
            </a:extLst>
          </p:cNvPr>
          <p:cNvSpPr txBox="1"/>
          <p:nvPr/>
        </p:nvSpPr>
        <p:spPr>
          <a:xfrm>
            <a:off x="5121470" y="3063970"/>
            <a:ext cx="129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 feet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5FE82B-2892-F2FE-1F55-D5F550C641F7}"/>
              </a:ext>
            </a:extLst>
          </p:cNvPr>
          <p:cNvSpPr txBox="1"/>
          <p:nvPr/>
        </p:nvSpPr>
        <p:spPr>
          <a:xfrm>
            <a:off x="6170523" y="3659755"/>
            <a:ext cx="102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5076CD4C-7BD4-658C-35BB-14DEAAE1601A}"/>
              </a:ext>
            </a:extLst>
          </p:cNvPr>
          <p:cNvSpPr/>
          <p:nvPr/>
        </p:nvSpPr>
        <p:spPr>
          <a:xfrm rot="16200000">
            <a:off x="8372914" y="3300596"/>
            <a:ext cx="282527" cy="36575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A0104FFE-82E6-ECAB-7D21-F7AD907BBA88}"/>
              </a:ext>
            </a:extLst>
          </p:cNvPr>
          <p:cNvSpPr/>
          <p:nvPr/>
        </p:nvSpPr>
        <p:spPr>
          <a:xfrm rot="16200000">
            <a:off x="4715311" y="3300597"/>
            <a:ext cx="282527" cy="36575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93D7C6-480C-B7A8-61DC-BE7AC7ED0C0C}"/>
              </a:ext>
            </a:extLst>
          </p:cNvPr>
          <p:cNvSpPr txBox="1"/>
          <p:nvPr/>
        </p:nvSpPr>
        <p:spPr>
          <a:xfrm>
            <a:off x="7851398" y="5274618"/>
            <a:ext cx="13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Takeoff Roll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D7D70-D24E-7904-144D-77F559558C0A}"/>
              </a:ext>
            </a:extLst>
          </p:cNvPr>
          <p:cNvSpPr txBox="1"/>
          <p:nvPr/>
        </p:nvSpPr>
        <p:spPr>
          <a:xfrm>
            <a:off x="4022371" y="5274618"/>
            <a:ext cx="16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Abort Distance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48B1B12A-C3D6-A6EA-B1DF-B23F634B4E1B}"/>
              </a:ext>
            </a:extLst>
          </p:cNvPr>
          <p:cNvSpPr/>
          <p:nvPr/>
        </p:nvSpPr>
        <p:spPr>
          <a:xfrm rot="16200000">
            <a:off x="1972110" y="4214996"/>
            <a:ext cx="282528" cy="1828798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49B04D-76EA-1048-4EEA-EF04CE34E0CB}"/>
              </a:ext>
            </a:extLst>
          </p:cNvPr>
          <p:cNvSpPr txBox="1"/>
          <p:nvPr/>
        </p:nvSpPr>
        <p:spPr>
          <a:xfrm>
            <a:off x="1351274" y="5270659"/>
            <a:ext cx="190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Safety Margin</a:t>
            </a:r>
          </a:p>
          <a:p>
            <a:r>
              <a:rPr lang="en-US" dirty="0">
                <a:solidFill>
                  <a:srgbClr val="00B050"/>
                </a:solidFill>
              </a:rPr>
              <a:t>(reduced by 50%)</a:t>
            </a:r>
          </a:p>
        </p:txBody>
      </p:sp>
    </p:spTree>
    <p:extLst>
      <p:ext uri="{BB962C8B-B14F-4D97-AF65-F5344CB8AC3E}">
        <p14:creationId xmlns:p14="http://schemas.microsoft.com/office/powerpoint/2010/main" val="11086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/>
      <p:bldP spid="21" grpId="0"/>
      <p:bldP spid="22" grpId="0"/>
      <p:bldP spid="23" grpId="0" animBg="1"/>
      <p:bldP spid="24" grpId="0" animBg="1"/>
      <p:bldP spid="25" grpId="0"/>
      <p:bldP spid="26" grpId="0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90625-CFAD-0DA0-1DCD-97AD17E8A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29">
            <a:extLst>
              <a:ext uri="{FF2B5EF4-FFF2-40B4-BE49-F238E27FC236}">
                <a16:creationId xmlns:a16="http://schemas.microsoft.com/office/drawing/2014/main" id="{F38B7DC5-0767-2749-E999-C052EA397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r="85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2BE9702-9150-EB9C-8A30-46DAE8A38017}"/>
              </a:ext>
            </a:extLst>
          </p:cNvPr>
          <p:cNvSpPr/>
          <p:nvPr/>
        </p:nvSpPr>
        <p:spPr>
          <a:xfrm>
            <a:off x="269461" y="3063970"/>
            <a:ext cx="10341113" cy="29260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9548B-BAAF-DE3B-8F40-8E55A829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Takeoff Example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DE9CC76-95AA-24A9-45A9-828AE5E93422}"/>
              </a:ext>
            </a:extLst>
          </p:cNvPr>
          <p:cNvSpPr/>
          <p:nvPr/>
        </p:nvSpPr>
        <p:spPr>
          <a:xfrm>
            <a:off x="3027775" y="4303314"/>
            <a:ext cx="7315200" cy="73672"/>
          </a:xfrm>
          <a:prstGeom prst="round2Diag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E98308C-F979-9938-923A-C04CBE267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6377353" y="4010042"/>
            <a:ext cx="963555" cy="301914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34648BAF-81C7-E211-0C36-CD419D7E0A0E}"/>
              </a:ext>
            </a:extLst>
          </p:cNvPr>
          <p:cNvSpPr/>
          <p:nvPr/>
        </p:nvSpPr>
        <p:spPr>
          <a:xfrm rot="16200000" flipH="1">
            <a:off x="6478707" y="-80677"/>
            <a:ext cx="413337" cy="73151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871E5639-8AE4-23AE-5FA1-1FF35965A36D}"/>
              </a:ext>
            </a:extLst>
          </p:cNvPr>
          <p:cNvSpPr/>
          <p:nvPr/>
        </p:nvSpPr>
        <p:spPr>
          <a:xfrm>
            <a:off x="3027776" y="4455714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4B35EFF-950C-03B3-F5D9-494EE3110426}"/>
              </a:ext>
            </a:extLst>
          </p:cNvPr>
          <p:cNvSpPr/>
          <p:nvPr/>
        </p:nvSpPr>
        <p:spPr>
          <a:xfrm>
            <a:off x="39421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9844FF5-FFA2-FA6F-3959-1768675B5305}"/>
              </a:ext>
            </a:extLst>
          </p:cNvPr>
          <p:cNvSpPr/>
          <p:nvPr/>
        </p:nvSpPr>
        <p:spPr>
          <a:xfrm>
            <a:off x="48565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287E1CA-F78E-F588-7F9D-9B37D61F21D1}"/>
              </a:ext>
            </a:extLst>
          </p:cNvPr>
          <p:cNvSpPr/>
          <p:nvPr/>
        </p:nvSpPr>
        <p:spPr>
          <a:xfrm>
            <a:off x="57709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5E54ED2-5F8F-E9F3-F1F4-9313BF77A61C}"/>
              </a:ext>
            </a:extLst>
          </p:cNvPr>
          <p:cNvSpPr/>
          <p:nvPr/>
        </p:nvSpPr>
        <p:spPr>
          <a:xfrm>
            <a:off x="66853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562C1A8B-5EC3-266D-359D-D07692F26614}"/>
              </a:ext>
            </a:extLst>
          </p:cNvPr>
          <p:cNvSpPr/>
          <p:nvPr/>
        </p:nvSpPr>
        <p:spPr>
          <a:xfrm>
            <a:off x="75997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A122FA1-809A-6191-9EA5-D8880EECD6F5}"/>
              </a:ext>
            </a:extLst>
          </p:cNvPr>
          <p:cNvSpPr/>
          <p:nvPr/>
        </p:nvSpPr>
        <p:spPr>
          <a:xfrm>
            <a:off x="85141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E8EA3EB-49A9-3C26-CA90-B53633A21FDF}"/>
              </a:ext>
            </a:extLst>
          </p:cNvPr>
          <p:cNvSpPr/>
          <p:nvPr/>
        </p:nvSpPr>
        <p:spPr>
          <a:xfrm>
            <a:off x="94285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6B519-B0EF-7B29-5172-BD4EF048141C}"/>
              </a:ext>
            </a:extLst>
          </p:cNvPr>
          <p:cNvSpPr txBox="1"/>
          <p:nvPr/>
        </p:nvSpPr>
        <p:spPr>
          <a:xfrm>
            <a:off x="1098369" y="1497068"/>
            <a:ext cx="385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Aircraft Rotation:  100 knots</a:t>
            </a:r>
          </a:p>
          <a:p>
            <a:r>
              <a:rPr lang="en-US" dirty="0"/>
              <a:t>Acceleration:  25 knots per 1,000 feet</a:t>
            </a:r>
          </a:p>
          <a:p>
            <a:r>
              <a:rPr lang="en-US" dirty="0"/>
              <a:t>Deceleration:  25 knots per 1,000 feet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301A49C7-B41E-C8C5-D2B4-1A16AA026DF5}"/>
              </a:ext>
            </a:extLst>
          </p:cNvPr>
          <p:cNvSpPr/>
          <p:nvPr/>
        </p:nvSpPr>
        <p:spPr>
          <a:xfrm>
            <a:off x="1198976" y="2639998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7A789C-6B8C-74D3-E226-CD17585924FC}"/>
              </a:ext>
            </a:extLst>
          </p:cNvPr>
          <p:cNvSpPr txBox="1"/>
          <p:nvPr/>
        </p:nvSpPr>
        <p:spPr>
          <a:xfrm>
            <a:off x="2192740" y="2492168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1,000 feet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9F44E6-DF2A-8DC8-AE79-2365BC5B4985}"/>
              </a:ext>
            </a:extLst>
          </p:cNvPr>
          <p:cNvSpPr txBox="1"/>
          <p:nvPr/>
        </p:nvSpPr>
        <p:spPr>
          <a:xfrm>
            <a:off x="6143585" y="149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wind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275AA-FC06-0033-647B-8851CF84BEA0}"/>
              </a:ext>
            </a:extLst>
          </p:cNvPr>
          <p:cNvSpPr txBox="1"/>
          <p:nvPr/>
        </p:nvSpPr>
        <p:spPr>
          <a:xfrm>
            <a:off x="6096000" y="3048474"/>
            <a:ext cx="117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8,000 feet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F9D7BD-CC7B-C27D-8F65-10063464B05A}"/>
              </a:ext>
            </a:extLst>
          </p:cNvPr>
          <p:cNvSpPr txBox="1"/>
          <p:nvPr/>
        </p:nvSpPr>
        <p:spPr>
          <a:xfrm>
            <a:off x="6170523" y="3659755"/>
            <a:ext cx="102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42F2EA0-1312-1994-1005-204D78B09856}"/>
              </a:ext>
            </a:extLst>
          </p:cNvPr>
          <p:cNvSpPr/>
          <p:nvPr/>
        </p:nvSpPr>
        <p:spPr>
          <a:xfrm rot="16200000">
            <a:off x="8372914" y="3300596"/>
            <a:ext cx="282527" cy="36575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9630DC5-10D9-E733-0F6D-B2923536414F}"/>
              </a:ext>
            </a:extLst>
          </p:cNvPr>
          <p:cNvSpPr/>
          <p:nvPr/>
        </p:nvSpPr>
        <p:spPr>
          <a:xfrm rot="16200000">
            <a:off x="4715311" y="3300597"/>
            <a:ext cx="282527" cy="36575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126699-E20E-36AE-B30F-B61466B1D352}"/>
              </a:ext>
            </a:extLst>
          </p:cNvPr>
          <p:cNvSpPr txBox="1"/>
          <p:nvPr/>
        </p:nvSpPr>
        <p:spPr>
          <a:xfrm>
            <a:off x="7851398" y="5274618"/>
            <a:ext cx="13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Takeoff Roll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19DE99-A5A0-9B65-F0C4-F027D3290CC2}"/>
              </a:ext>
            </a:extLst>
          </p:cNvPr>
          <p:cNvSpPr txBox="1"/>
          <p:nvPr/>
        </p:nvSpPr>
        <p:spPr>
          <a:xfrm>
            <a:off x="4022371" y="5274618"/>
            <a:ext cx="16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Abort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ACBD3-667B-B8C4-3DE7-EC91E4F905BF}"/>
              </a:ext>
            </a:extLst>
          </p:cNvPr>
          <p:cNvSpPr txBox="1"/>
          <p:nvPr/>
        </p:nvSpPr>
        <p:spPr>
          <a:xfrm>
            <a:off x="364771" y="4029087"/>
            <a:ext cx="261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safety margin</a:t>
            </a:r>
          </a:p>
          <a:p>
            <a:r>
              <a:rPr lang="en-US" dirty="0"/>
              <a:t>(safety margin depleted)</a:t>
            </a:r>
          </a:p>
        </p:txBody>
      </p:sp>
    </p:spTree>
    <p:extLst>
      <p:ext uri="{BB962C8B-B14F-4D97-AF65-F5344CB8AC3E}">
        <p14:creationId xmlns:p14="http://schemas.microsoft.com/office/powerpoint/2010/main" val="35386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 animBg="1"/>
      <p:bldP spid="24" grpId="0" animBg="1"/>
      <p:bldP spid="25" grpId="0"/>
      <p:bldP spid="2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3690F-2E2E-6FC2-36E1-AF7E4076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16">
            <a:extLst>
              <a:ext uri="{FF2B5EF4-FFF2-40B4-BE49-F238E27FC236}">
                <a16:creationId xmlns:a16="http://schemas.microsoft.com/office/drawing/2014/main" id="{F34D8BF4-EC3F-13BC-48FD-9BB9AF83C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42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A93FA2E-876F-041D-EE79-503B23B15704}"/>
              </a:ext>
            </a:extLst>
          </p:cNvPr>
          <p:cNvSpPr/>
          <p:nvPr/>
        </p:nvSpPr>
        <p:spPr>
          <a:xfrm>
            <a:off x="1709532" y="3063970"/>
            <a:ext cx="8901042" cy="36283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56007-A3FB-C052-A222-DA75475C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Takeoff Example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21A91D7-36A9-BCDF-064D-DDB9F6965FB5}"/>
              </a:ext>
            </a:extLst>
          </p:cNvPr>
          <p:cNvSpPr/>
          <p:nvPr/>
        </p:nvSpPr>
        <p:spPr>
          <a:xfrm>
            <a:off x="4856576" y="4293989"/>
            <a:ext cx="5486400" cy="73672"/>
          </a:xfrm>
          <a:prstGeom prst="round2Diag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DAD4782-72AD-7DC7-47CE-8BCCDB97A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6377353" y="4010042"/>
            <a:ext cx="963555" cy="301914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C20F81B2-2AB1-CC18-88E0-57CC378E59C6}"/>
              </a:ext>
            </a:extLst>
          </p:cNvPr>
          <p:cNvSpPr/>
          <p:nvPr/>
        </p:nvSpPr>
        <p:spPr>
          <a:xfrm rot="16200000" flipH="1">
            <a:off x="7389355" y="837475"/>
            <a:ext cx="420842" cy="54863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7FDF2F9-3E35-8A73-7E86-8E0DFF1A63FE}"/>
              </a:ext>
            </a:extLst>
          </p:cNvPr>
          <p:cNvSpPr/>
          <p:nvPr/>
        </p:nvSpPr>
        <p:spPr>
          <a:xfrm>
            <a:off x="48565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6D2CD7F-3CCF-CACA-C0AB-E16C18DE4E99}"/>
              </a:ext>
            </a:extLst>
          </p:cNvPr>
          <p:cNvSpPr/>
          <p:nvPr/>
        </p:nvSpPr>
        <p:spPr>
          <a:xfrm>
            <a:off x="57709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A4C7735-9B5A-BF80-294D-F510A6FFC648}"/>
              </a:ext>
            </a:extLst>
          </p:cNvPr>
          <p:cNvSpPr/>
          <p:nvPr/>
        </p:nvSpPr>
        <p:spPr>
          <a:xfrm>
            <a:off x="66853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5FE799CC-BE2B-EF63-93E7-BBC501A33001}"/>
              </a:ext>
            </a:extLst>
          </p:cNvPr>
          <p:cNvSpPr/>
          <p:nvPr/>
        </p:nvSpPr>
        <p:spPr>
          <a:xfrm>
            <a:off x="75997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78D22FE-C901-1F63-6217-39B73C19E913}"/>
              </a:ext>
            </a:extLst>
          </p:cNvPr>
          <p:cNvSpPr/>
          <p:nvPr/>
        </p:nvSpPr>
        <p:spPr>
          <a:xfrm>
            <a:off x="8514176" y="4462983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DDC185AF-DD2D-B7F8-81BD-F1FEF475CF69}"/>
              </a:ext>
            </a:extLst>
          </p:cNvPr>
          <p:cNvSpPr/>
          <p:nvPr/>
        </p:nvSpPr>
        <p:spPr>
          <a:xfrm>
            <a:off x="9428576" y="4541170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349717-7176-E5CB-1828-DE5ECB6CC1C2}"/>
              </a:ext>
            </a:extLst>
          </p:cNvPr>
          <p:cNvSpPr txBox="1"/>
          <p:nvPr/>
        </p:nvSpPr>
        <p:spPr>
          <a:xfrm>
            <a:off x="1098369" y="1497068"/>
            <a:ext cx="385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Aircraft Rotation:  100 knots</a:t>
            </a:r>
          </a:p>
          <a:p>
            <a:r>
              <a:rPr lang="en-US" dirty="0"/>
              <a:t>Acceleration:  25 knots per 1,000 feet</a:t>
            </a:r>
          </a:p>
          <a:p>
            <a:r>
              <a:rPr lang="en-US" dirty="0"/>
              <a:t>Deceleration:  25 knots per 1,000 feet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2E0492A3-8B90-FA3E-DFB2-57E3E15C034F}"/>
              </a:ext>
            </a:extLst>
          </p:cNvPr>
          <p:cNvSpPr/>
          <p:nvPr/>
        </p:nvSpPr>
        <p:spPr>
          <a:xfrm>
            <a:off x="1198976" y="2639998"/>
            <a:ext cx="914400" cy="736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CCF1F7-A029-B7C7-67D8-447D045AF109}"/>
              </a:ext>
            </a:extLst>
          </p:cNvPr>
          <p:cNvSpPr txBox="1"/>
          <p:nvPr/>
        </p:nvSpPr>
        <p:spPr>
          <a:xfrm>
            <a:off x="2192740" y="2492168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1,000 feet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E04041-9813-C238-4678-EB4543C03AE5}"/>
              </a:ext>
            </a:extLst>
          </p:cNvPr>
          <p:cNvSpPr txBox="1"/>
          <p:nvPr/>
        </p:nvSpPr>
        <p:spPr>
          <a:xfrm>
            <a:off x="6143585" y="149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wind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3F06EE-395A-D4C2-FE8C-DBBE26BC928A}"/>
              </a:ext>
            </a:extLst>
          </p:cNvPr>
          <p:cNvSpPr txBox="1"/>
          <p:nvPr/>
        </p:nvSpPr>
        <p:spPr>
          <a:xfrm>
            <a:off x="7011985" y="3053136"/>
            <a:ext cx="117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6,000 feet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BC603-041E-7CBE-CDDD-E7F63571D01A}"/>
              </a:ext>
            </a:extLst>
          </p:cNvPr>
          <p:cNvSpPr txBox="1"/>
          <p:nvPr/>
        </p:nvSpPr>
        <p:spPr>
          <a:xfrm>
            <a:off x="6170523" y="3659755"/>
            <a:ext cx="102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464BF7BD-E6AD-DDD6-BAEC-E543FBEA5D9F}"/>
              </a:ext>
            </a:extLst>
          </p:cNvPr>
          <p:cNvSpPr/>
          <p:nvPr/>
        </p:nvSpPr>
        <p:spPr>
          <a:xfrm rot="16200000">
            <a:off x="8372914" y="3300596"/>
            <a:ext cx="282527" cy="36575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E1E79879-32C3-DD16-CA71-349387B13FBD}"/>
              </a:ext>
            </a:extLst>
          </p:cNvPr>
          <p:cNvSpPr/>
          <p:nvPr/>
        </p:nvSpPr>
        <p:spPr>
          <a:xfrm rot="16200000">
            <a:off x="6104585" y="4316687"/>
            <a:ext cx="247181" cy="2743199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E9F4F7-6F28-577B-48CE-A6335BC833F5}"/>
              </a:ext>
            </a:extLst>
          </p:cNvPr>
          <p:cNvSpPr txBox="1"/>
          <p:nvPr/>
        </p:nvSpPr>
        <p:spPr>
          <a:xfrm>
            <a:off x="7851398" y="5274618"/>
            <a:ext cx="13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Takeoff Roll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390B3-2E93-094A-31E2-88ABBB5633C6}"/>
              </a:ext>
            </a:extLst>
          </p:cNvPr>
          <p:cNvSpPr txBox="1"/>
          <p:nvPr/>
        </p:nvSpPr>
        <p:spPr>
          <a:xfrm>
            <a:off x="5392611" y="5851181"/>
            <a:ext cx="167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Abort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A7EA9-15BC-0D00-9704-8EF7FF6CC5A3}"/>
              </a:ext>
            </a:extLst>
          </p:cNvPr>
          <p:cNvSpPr txBox="1"/>
          <p:nvPr/>
        </p:nvSpPr>
        <p:spPr>
          <a:xfrm>
            <a:off x="2089076" y="4160999"/>
            <a:ext cx="257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safety margin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B4445C-B781-0D70-4CF0-A5BA682D6C8F}"/>
              </a:ext>
            </a:extLst>
          </p:cNvPr>
          <p:cNvCxnSpPr>
            <a:stCxn id="14" idx="2"/>
          </p:cNvCxnSpPr>
          <p:nvPr/>
        </p:nvCxnSpPr>
        <p:spPr>
          <a:xfrm flipH="1">
            <a:off x="7599775" y="4578006"/>
            <a:ext cx="1" cy="16425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ECD428-5818-77F6-D58B-065A8EE79F4C}"/>
              </a:ext>
            </a:extLst>
          </p:cNvPr>
          <p:cNvSpPr txBox="1"/>
          <p:nvPr/>
        </p:nvSpPr>
        <p:spPr>
          <a:xfrm>
            <a:off x="6790899" y="6240165"/>
            <a:ext cx="16177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Refusal Speed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B68CD21D-5278-9C94-F4A2-DA0A740AB42D}"/>
              </a:ext>
            </a:extLst>
          </p:cNvPr>
          <p:cNvSpPr/>
          <p:nvPr/>
        </p:nvSpPr>
        <p:spPr>
          <a:xfrm rot="16200000">
            <a:off x="4715311" y="3300597"/>
            <a:ext cx="282527" cy="365759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36AC03-2721-87F6-1CF4-16789D4A3030}"/>
              </a:ext>
            </a:extLst>
          </p:cNvPr>
          <p:cNvSpPr txBox="1"/>
          <p:nvPr/>
        </p:nvSpPr>
        <p:spPr>
          <a:xfrm>
            <a:off x="4022371" y="5274618"/>
            <a:ext cx="16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Abort Distance</a:t>
            </a:r>
          </a:p>
        </p:txBody>
      </p:sp>
    </p:spTree>
    <p:extLst>
      <p:ext uri="{BB962C8B-B14F-4D97-AF65-F5344CB8AC3E}">
        <p14:creationId xmlns:p14="http://schemas.microsoft.com/office/powerpoint/2010/main" val="66352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 animBg="1"/>
      <p:bldP spid="24" grpId="0" animBg="1"/>
      <p:bldP spid="25" grpId="0"/>
      <p:bldP spid="26" grpId="0"/>
      <p:bldP spid="3" grpId="0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1D882C42-E34F-305C-69D4-B169C7886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AutoShape 2" descr="Aeroplane Taking Off Images – Browse 161,542 Stock Photos, Vectors, and  Video | Adobe Stock">
            <a:extLst>
              <a:ext uri="{FF2B5EF4-FFF2-40B4-BE49-F238E27FC236}">
                <a16:creationId xmlns:a16="http://schemas.microsoft.com/office/drawing/2014/main" id="{BAFA2FFE-340A-784C-BD5D-B520E78E36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67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164</Words>
  <Application>Microsoft Office PowerPoint</Application>
  <PresentationFormat>Widescreen</PresentationFormat>
  <Paragraphs>50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Aviation Safety Margins</vt:lpstr>
      <vt:lpstr>Takeoff Example</vt:lpstr>
      <vt:lpstr>Takeoff Example</vt:lpstr>
      <vt:lpstr>Takeoff Example</vt:lpstr>
      <vt:lpstr>Takeoff Example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Alan Bell</dc:creator>
  <cp:lastModifiedBy>Alan Bell</cp:lastModifiedBy>
  <cp:revision>5</cp:revision>
  <dcterms:created xsi:type="dcterms:W3CDTF">2026-05-12T14:45:43Z</dcterms:created>
  <dcterms:modified xsi:type="dcterms:W3CDTF">2026-05-12T19:05:02Z</dcterms:modified>
</cp:coreProperties>
</file>