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63" r:id="rId7"/>
    <p:sldId id="260" r:id="rId8"/>
    <p:sldId id="257" r:id="rId9"/>
    <p:sldId id="262" r:id="rId10"/>
    <p:sldId id="269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2BD462-04D9-4D61-B2F9-829CB31E7174}">
          <p14:sldIdLst>
            <p14:sldId id="256"/>
            <p14:sldId id="270"/>
            <p14:sldId id="271"/>
            <p14:sldId id="272"/>
            <p14:sldId id="273"/>
          </p14:sldIdLst>
        </p14:section>
        <p14:section name="Untitled Section" id="{F30E2C1C-76A0-4F90-A2D3-D2054D15D3CF}">
          <p14:sldIdLst>
            <p14:sldId id="263"/>
            <p14:sldId id="260"/>
            <p14:sldId id="257"/>
            <p14:sldId id="262"/>
            <p14:sldId id="269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>
        <p:scale>
          <a:sx n="100" d="100"/>
          <a:sy n="100" d="100"/>
        </p:scale>
        <p:origin x="48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2BD4-C828-6C78-83CD-5DC732589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33BD3-226D-E4B0-431B-A6156DD9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A78E9-D65B-65A2-58E1-3C68B747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9C318-C5D8-6B02-6775-1FF76623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854EC-0839-7D61-B194-F4CF39FB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F964-8416-C03B-A0D1-6A96085B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DF056-EADB-65E5-2E40-C78534896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C30FF-30E6-9B79-9865-7382F4B0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B94CB-49D2-FBD6-E7DF-58618C3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B38F8-1D21-85C7-44B5-7E3D5560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DAD3D-29B7-3DA9-982D-0B134AF43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8ED6D-4CD9-193B-BA4A-B43EDFF5B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9575B-6246-FD00-FBA8-C9F7F3E4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835E-B608-FE8D-5A09-22B28925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85FE6-E234-C0F9-D697-9CE35512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2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B6C-6A3E-194D-0DE6-AFC503D9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CEA52-2EB5-35DF-3016-8B31B791B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F2422-1B1E-CAFE-E765-6044DE29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D36E-F64A-BC2E-07C9-3A4494EF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C8122-156F-6DC3-2EE2-CDE1E64C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1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6C51-2DEA-71ED-3CA4-42A0479F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1EB83-B81E-1D3E-ECDB-6AE758C42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D9DF0-9312-18E0-E7A0-8C8A62F1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B5BB3-A032-ACF4-1163-C127DE29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DC1FC-83B2-3597-3F1F-02ABB41C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5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D3B1-3D49-F691-648B-592B8BBB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1FDA4-2BEF-FCB2-9149-D3CABF797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065D5-5BDB-7EC6-2FD2-02F4E897B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5DA22-5425-3D8E-B700-7CFE0105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4C56D-1CBB-99D4-CE4E-C1CF32E6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EAF3E-5C76-5EBC-01BA-94FAC21B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2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4C98-0CA8-62FC-5532-35809D14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B3D73-16CC-A533-2001-9B076C21E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D3B7E-9330-EE36-F442-3E84D09CF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EE0F9-564D-EF23-41F2-F9E349291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9ABF8-0913-6A43-B4C2-35502BF5C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A8D19-2166-165C-CA60-0F4A8AF9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A249F-95A0-A0E4-D574-45013D76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6B032-250E-D5A3-5D94-449C885F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9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C354-1FC1-1D43-6888-C17CE5C1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C1A3A-6982-747D-DBC4-EF84B9EA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8BF4A-30D6-C757-5921-D50508DE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5898-5C82-29D6-B748-DB980F6D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11B85-270D-15C0-9638-E59F9302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13C52-BE38-3EB2-1754-74BD1ABB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61EFD-1105-8D8F-9B9E-3F84F107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3DC8-B588-5C87-1B52-D4606E4D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3EF4D-87CE-FD51-4822-83E84E929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07E2D-E9B4-0F24-4BD8-E17F8A2AF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44571-1A84-CAB0-9788-C0811C8B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D0049-00CB-A135-828D-2059B087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5705D-EEA1-4F49-06A2-5097CB0D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0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3563-4716-1B17-E1E2-08153802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BA8F2-057D-C649-67BE-0B9DC0A0A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642B2-F23A-12BF-CB5C-848DEBAAF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646F5-EE6D-2294-B6A5-5331B5CB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5341B-59B9-DF45-BCF6-4FEED11E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EA8C9-F806-B040-FDE1-03364307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2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16D009-FB3E-2E12-E295-2C6F2A80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0CF49-1B3B-1B83-2AD9-FE917DD8C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4CA40-BEFA-EAE9-2331-4D92896E3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1749-43EF-4C22-B3CF-F025D83CADE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DEF2E-0C8F-097B-6AE4-12AEE3A23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682AD-9A89-4196-C921-DB56CC894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A105B-6FCB-4863-AEB5-664F014E9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Railroad tracks intersecting">
            <a:extLst>
              <a:ext uri="{FF2B5EF4-FFF2-40B4-BE49-F238E27FC236}">
                <a16:creationId xmlns:a16="http://schemas.microsoft.com/office/drawing/2014/main" id="{DB35AEEB-A7F5-4ED1-865B-FD6FB852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5068" b="2868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D6407-ABBD-1F3E-02DD-C8972DC96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124155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System States &amp; State Machines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643B9-8BB2-08F1-B4AA-B44DADA86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Quantifying the Influence of System States on Aviation Safety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Alan Bell, PhD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226239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WA - LAX Airside Element | Lenax Construction Services">
            <a:extLst>
              <a:ext uri="{FF2B5EF4-FFF2-40B4-BE49-F238E27FC236}">
                <a16:creationId xmlns:a16="http://schemas.microsoft.com/office/drawing/2014/main" id="{BA9A85F2-9B14-E84B-FD8F-02598EECF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/>
        </p:blipFill>
        <p:spPr bwMode="auto">
          <a:xfrm>
            <a:off x="0" y="-1"/>
            <a:ext cx="12192000" cy="68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97F32-609F-49AE-DFE1-F6A3D20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Machine in </a:t>
            </a:r>
            <a:r>
              <a:rPr lang="en-US" dirty="0" err="1">
                <a:solidFill>
                  <a:schemeClr val="bg1"/>
                </a:solidFill>
              </a:rPr>
              <a:t>SysML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FB78C-C910-C373-4925-44910A31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38" y="1690688"/>
            <a:ext cx="9892762" cy="50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F5F4A5-4097-A399-C053-CB03CF4CB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94CADAD-40B6-DB98-CD2B-BB7B74B5B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1677AAEA-F797-71D3-C32E-5274FC53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ow Do Pilots See at Night - Pilot Institute">
            <a:extLst>
              <a:ext uri="{FF2B5EF4-FFF2-40B4-BE49-F238E27FC236}">
                <a16:creationId xmlns:a16="http://schemas.microsoft.com/office/drawing/2014/main" id="{BF0A4D29-2132-E400-2181-96DFCADFE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DFA56-36AE-DA8B-D51A-37A55870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State Change Models – Markov 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E547B-912F-FA9B-07BD-BB1B7E4E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Drones fly 100 hours per year at SoFi</a:t>
            </a:r>
          </a:p>
          <a:p>
            <a:r>
              <a:rPr lang="en-US" sz="2000">
                <a:solidFill>
                  <a:srgbClr val="FFFFFF"/>
                </a:solidFill>
              </a:rPr>
              <a:t>80% of LAX operations are to outboard runways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9D3E9D-9112-7C23-E58A-1295607F8428}"/>
              </a:ext>
            </a:extLst>
          </p:cNvPr>
          <p:cNvSpPr/>
          <p:nvPr/>
        </p:nvSpPr>
        <p:spPr>
          <a:xfrm>
            <a:off x="2672080" y="4210084"/>
            <a:ext cx="2062480" cy="20624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Outboard Runways 80%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7702DE6-AC11-53B9-FA97-49751ECC6A12}"/>
              </a:ext>
            </a:extLst>
          </p:cNvPr>
          <p:cNvSpPr/>
          <p:nvPr/>
        </p:nvSpPr>
        <p:spPr>
          <a:xfrm>
            <a:off x="6831366" y="4210084"/>
            <a:ext cx="2062480" cy="20624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Inboard Runways 20%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B31817-377F-887B-1B12-ED15376BD05F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734560" y="5241324"/>
            <a:ext cx="2096806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5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oplanes on a road">
            <a:extLst>
              <a:ext uri="{FF2B5EF4-FFF2-40B4-BE49-F238E27FC236}">
                <a16:creationId xmlns:a16="http://schemas.microsoft.com/office/drawing/2014/main" id="{3669C359-B528-49ED-CA32-63D340AA9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3158" b="1193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182911-3C78-33E5-4B24-FA2374CB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76EB3-DBE3-5BC9-3580-9A27D2FE1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2680" cy="4351338"/>
          </a:xfrm>
        </p:spPr>
        <p:txBody>
          <a:bodyPr/>
          <a:lstStyle/>
          <a:p>
            <a:r>
              <a:rPr lang="en-US" dirty="0"/>
              <a:t>Drones fly 100 hours per year at </a:t>
            </a:r>
            <a:r>
              <a:rPr lang="en-US" dirty="0" err="1"/>
              <a:t>SoFi</a:t>
            </a:r>
            <a:r>
              <a:rPr lang="en-US" dirty="0"/>
              <a:t> (1,000 per 10 years)</a:t>
            </a:r>
          </a:p>
          <a:p>
            <a:r>
              <a:rPr lang="en-US" dirty="0"/>
              <a:t>80% of LAX arrivals to outboard runways</a:t>
            </a:r>
          </a:p>
          <a:p>
            <a:r>
              <a:rPr lang="en-US" dirty="0"/>
              <a:t>Risk is 200 times higher to inboard runways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D512A-0E91-12B5-CE97-CA64821A55AF}"/>
              </a:ext>
            </a:extLst>
          </p:cNvPr>
          <p:cNvSpPr/>
          <p:nvPr/>
        </p:nvSpPr>
        <p:spPr>
          <a:xfrm>
            <a:off x="8544560" y="3779520"/>
            <a:ext cx="1706880" cy="40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43F96B-BE38-BD63-F493-A63DE6795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80" y="384175"/>
            <a:ext cx="4546600" cy="608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DCC937-0C1F-8E0C-B008-454657D45D67}"/>
              </a:ext>
            </a:extLst>
          </p:cNvPr>
          <p:cNvSpPr txBox="1"/>
          <p:nvPr/>
        </p:nvSpPr>
        <p:spPr>
          <a:xfrm>
            <a:off x="685800" y="4831080"/>
            <a:ext cx="4289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Hazard:	Aircraft</a:t>
            </a:r>
          </a:p>
          <a:p>
            <a:r>
              <a:rPr lang="en-US" dirty="0"/>
              <a:t>	Aircraft System</a:t>
            </a:r>
          </a:p>
          <a:p>
            <a:r>
              <a:rPr lang="en-US" dirty="0"/>
              <a:t>	Flight Control System Malfunction</a:t>
            </a:r>
          </a:p>
        </p:txBody>
      </p:sp>
    </p:spTree>
    <p:extLst>
      <p:ext uri="{BB962C8B-B14F-4D97-AF65-F5344CB8AC3E}">
        <p14:creationId xmlns:p14="http://schemas.microsoft.com/office/powerpoint/2010/main" val="37678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DEECB-4160-FF63-EB80-153E99D4C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oplanes on a road">
            <a:extLst>
              <a:ext uri="{FF2B5EF4-FFF2-40B4-BE49-F238E27FC236}">
                <a16:creationId xmlns:a16="http://schemas.microsoft.com/office/drawing/2014/main" id="{8145E744-7AD8-E685-7EA4-A6DC5ADFB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3158" b="1193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F70AC-10B1-C3DD-3428-02C253B9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002" y="141605"/>
            <a:ext cx="5201920" cy="1325563"/>
          </a:xfrm>
        </p:spPr>
        <p:txBody>
          <a:bodyPr/>
          <a:lstStyle/>
          <a:p>
            <a:r>
              <a:rPr lang="en-US" dirty="0"/>
              <a:t>Risk Frameworks with System State Data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8C3F5B-A3AB-C50D-5E53-F6118CED621F}"/>
              </a:ext>
            </a:extLst>
          </p:cNvPr>
          <p:cNvSpPr/>
          <p:nvPr/>
        </p:nvSpPr>
        <p:spPr>
          <a:xfrm>
            <a:off x="3663950" y="3881120"/>
            <a:ext cx="1706880" cy="4013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6AFC-42C1-1383-3A07-CC7F64601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0" y="664210"/>
            <a:ext cx="5524500" cy="590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EA6F7-3DE0-BCFA-922A-790806345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27" y="2738120"/>
            <a:ext cx="1555750" cy="185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4FFEFA-C386-0AC8-5F18-D9E8E5E54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760" y="1852136"/>
            <a:ext cx="4028122" cy="430853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902A3C-479B-9FF1-CE4D-C10608A8AE3E}"/>
              </a:ext>
            </a:extLst>
          </p:cNvPr>
          <p:cNvCxnSpPr/>
          <p:nvPr/>
        </p:nvCxnSpPr>
        <p:spPr>
          <a:xfrm>
            <a:off x="4692650" y="774700"/>
            <a:ext cx="678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9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's feet in a cockpit of a plane&#10;&#10;Description automatically generated">
            <a:extLst>
              <a:ext uri="{FF2B5EF4-FFF2-40B4-BE49-F238E27FC236}">
                <a16:creationId xmlns:a16="http://schemas.microsoft.com/office/drawing/2014/main" id="{6D6CF7A3-C13B-F123-01F6-B9C77A38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104E16-9FC7-1E23-659C-50D3C934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Questions, Discussion</a:t>
            </a:r>
          </a:p>
        </p:txBody>
      </p:sp>
    </p:spTree>
    <p:extLst>
      <p:ext uri="{BB962C8B-B14F-4D97-AF65-F5344CB8AC3E}">
        <p14:creationId xmlns:p14="http://schemas.microsoft.com/office/powerpoint/2010/main" val="59792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Cloud surfing Cessna over South Dakota. : r/MicrosoftFlightSim">
            <a:extLst>
              <a:ext uri="{FF2B5EF4-FFF2-40B4-BE49-F238E27FC236}">
                <a16:creationId xmlns:a16="http://schemas.microsoft.com/office/drawing/2014/main" id="{87E75CE1-F7F9-8DCB-CDAA-31A5247B2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" b="-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1F05E-1101-3FA7-47EE-12A36B9A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95B2-E593-8A53-9A1B-2D6B605FF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49849"/>
            <a:ext cx="10515600" cy="10271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System State Example 1:  Spatial Disorientation in IMC vs. VMC</a:t>
            </a:r>
          </a:p>
          <a:p>
            <a:r>
              <a:rPr lang="en-US" dirty="0">
                <a:solidFill>
                  <a:srgbClr val="FFFFFF"/>
                </a:solidFill>
              </a:rPr>
              <a:t>System State Example 2:  Operational state at LAX</a:t>
            </a:r>
          </a:p>
        </p:txBody>
      </p:sp>
    </p:spTree>
    <p:extLst>
      <p:ext uri="{BB962C8B-B14F-4D97-AF65-F5344CB8AC3E}">
        <p14:creationId xmlns:p14="http://schemas.microsoft.com/office/powerpoint/2010/main" val="3626923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ne flips upside down during crash-landing in NC field with 2 onboard,  officials say - ARFFWG | ARFF Working Group">
            <a:extLst>
              <a:ext uri="{FF2B5EF4-FFF2-40B4-BE49-F238E27FC236}">
                <a16:creationId xmlns:a16="http://schemas.microsoft.com/office/drawing/2014/main" id="{00FE7934-5857-567F-6679-64E58EFC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46F19B-409F-2722-B144-2C2248A5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080293"/>
            <a:ext cx="339725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Spatial Disorientation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EAEC28-F94A-46CD-EBA9-4A7F3A190666}"/>
              </a:ext>
            </a:extLst>
          </p:cNvPr>
          <p:cNvSpPr/>
          <p:nvPr/>
        </p:nvSpPr>
        <p:spPr>
          <a:xfrm>
            <a:off x="1355725" y="3282950"/>
            <a:ext cx="9115425" cy="32893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DC9F6B-5086-5321-BB98-8A2ECE698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452794"/>
              </p:ext>
            </p:extLst>
          </p:nvPr>
        </p:nvGraphicFramePr>
        <p:xfrm>
          <a:off x="6267450" y="815974"/>
          <a:ext cx="354488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198">
                  <a:extLst>
                    <a:ext uri="{9D8B030D-6E8A-4147-A177-3AD203B41FA5}">
                      <a16:colId xmlns:a16="http://schemas.microsoft.com/office/drawing/2014/main" val="415990459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630017898"/>
                    </a:ext>
                  </a:extLst>
                </a:gridCol>
                <a:gridCol w="778192">
                  <a:extLst>
                    <a:ext uri="{9D8B030D-6E8A-4147-A177-3AD203B41FA5}">
                      <a16:colId xmlns:a16="http://schemas.microsoft.com/office/drawing/2014/main" val="338376644"/>
                    </a:ext>
                  </a:extLst>
                </a:gridCol>
                <a:gridCol w="778192">
                  <a:extLst>
                    <a:ext uri="{9D8B030D-6E8A-4147-A177-3AD203B41FA5}">
                      <a16:colId xmlns:a16="http://schemas.microsoft.com/office/drawing/2014/main" val="3445753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595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Flight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11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Hazards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62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973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48132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D33AD70-58D6-F2F1-54B4-2519EFB7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25" y="3355975"/>
            <a:ext cx="89344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B4ED9-1D16-C041-A789-6E903800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Next Generation: Diamond DA40 NG's versatility leaves a strong  impression - Skies Mag">
            <a:extLst>
              <a:ext uri="{FF2B5EF4-FFF2-40B4-BE49-F238E27FC236}">
                <a16:creationId xmlns:a16="http://schemas.microsoft.com/office/drawing/2014/main" id="{57BDE080-D3DE-2AFA-6774-28430EEDA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0"/>
          <a:stretch/>
        </p:blipFill>
        <p:spPr bwMode="auto">
          <a:xfrm>
            <a:off x="-7057" y="0"/>
            <a:ext cx="12226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159A0-099E-BCC0-3420-CCC00755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57" y="0"/>
            <a:ext cx="5275264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Spatial Disorientation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056537-49E8-899F-EB7B-10B24C9B8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89487"/>
              </p:ext>
            </p:extLst>
          </p:nvPr>
        </p:nvGraphicFramePr>
        <p:xfrm>
          <a:off x="962027" y="1625600"/>
          <a:ext cx="354488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198">
                  <a:extLst>
                    <a:ext uri="{9D8B030D-6E8A-4147-A177-3AD203B41FA5}">
                      <a16:colId xmlns:a16="http://schemas.microsoft.com/office/drawing/2014/main" val="415990459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630017898"/>
                    </a:ext>
                  </a:extLst>
                </a:gridCol>
                <a:gridCol w="778192">
                  <a:extLst>
                    <a:ext uri="{9D8B030D-6E8A-4147-A177-3AD203B41FA5}">
                      <a16:colId xmlns:a16="http://schemas.microsoft.com/office/drawing/2014/main" val="338376644"/>
                    </a:ext>
                  </a:extLst>
                </a:gridCol>
                <a:gridCol w="778192">
                  <a:extLst>
                    <a:ext uri="{9D8B030D-6E8A-4147-A177-3AD203B41FA5}">
                      <a16:colId xmlns:a16="http://schemas.microsoft.com/office/drawing/2014/main" val="3445753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595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Flight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11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Hazards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62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973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481320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05D282-1059-F9CF-58A3-D01DA5E0E7FC}"/>
              </a:ext>
            </a:extLst>
          </p:cNvPr>
          <p:cNvSpPr/>
          <p:nvPr/>
        </p:nvSpPr>
        <p:spPr>
          <a:xfrm>
            <a:off x="5477747" y="381000"/>
            <a:ext cx="6288803" cy="6064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75027C-59AE-B428-D76A-B55CB1BC4D0E}"/>
              </a:ext>
            </a:extLst>
          </p:cNvPr>
          <p:cNvSpPr/>
          <p:nvPr/>
        </p:nvSpPr>
        <p:spPr>
          <a:xfrm>
            <a:off x="2301877" y="2003425"/>
            <a:ext cx="1422400" cy="33020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EAB65B-CDDB-FB66-177B-AB36DB0D045A}"/>
              </a:ext>
            </a:extLst>
          </p:cNvPr>
          <p:cNvSpPr/>
          <p:nvPr/>
        </p:nvSpPr>
        <p:spPr>
          <a:xfrm>
            <a:off x="5745164" y="2635250"/>
            <a:ext cx="801686" cy="337820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B8F106-A9B2-1BDD-FE78-6B9E23A5CCFD}"/>
              </a:ext>
            </a:extLst>
          </p:cNvPr>
          <p:cNvSpPr/>
          <p:nvPr/>
        </p:nvSpPr>
        <p:spPr>
          <a:xfrm>
            <a:off x="2301877" y="2381250"/>
            <a:ext cx="1422400" cy="33020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92C05A-F3E1-4A05-BC5D-0AF4260167B2}"/>
              </a:ext>
            </a:extLst>
          </p:cNvPr>
          <p:cNvSpPr/>
          <p:nvPr/>
        </p:nvSpPr>
        <p:spPr>
          <a:xfrm>
            <a:off x="6546850" y="2075656"/>
            <a:ext cx="901700" cy="3378200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471880-1D0A-CE38-7F1A-362F9A77FA0C}"/>
              </a:ext>
            </a:extLst>
          </p:cNvPr>
          <p:cNvSpPr/>
          <p:nvPr/>
        </p:nvSpPr>
        <p:spPr>
          <a:xfrm>
            <a:off x="2317750" y="2765424"/>
            <a:ext cx="1406527" cy="7143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BD53B8-F077-30BD-23BE-7C5379D7CD8A}"/>
              </a:ext>
            </a:extLst>
          </p:cNvPr>
          <p:cNvSpPr/>
          <p:nvPr/>
        </p:nvSpPr>
        <p:spPr>
          <a:xfrm>
            <a:off x="7448551" y="1519236"/>
            <a:ext cx="1231899" cy="3378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AE5C72-1550-699E-8FE7-39D6156799B3}"/>
              </a:ext>
            </a:extLst>
          </p:cNvPr>
          <p:cNvSpPr/>
          <p:nvPr/>
        </p:nvSpPr>
        <p:spPr>
          <a:xfrm>
            <a:off x="1295400" y="4597400"/>
            <a:ext cx="2676523" cy="19685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78D0A9-3D12-7C02-C17F-FA4E8AD3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546" y="4708525"/>
            <a:ext cx="2609850" cy="1670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69D1D-2FAB-65FD-553D-E279FA626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119" y="619124"/>
            <a:ext cx="58610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ne flying over a field&#10;&#10;Description automatically generated">
            <a:extLst>
              <a:ext uri="{FF2B5EF4-FFF2-40B4-BE49-F238E27FC236}">
                <a16:creationId xmlns:a16="http://schemas.microsoft.com/office/drawing/2014/main" id="{A3B46A44-255A-63D9-6670-6593C9AE4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E7CB5-90D6-594E-DAD0-BF306795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2285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Spatial Disorientation Risk Matrix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042A64-BAA7-41E3-2797-955BC5563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184149"/>
            <a:ext cx="6035435" cy="64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8139-9EF7-1816-7B2B-1D8DD8BB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DF516-4CEF-CF53-C308-87DCA9174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E92D6-F5E4-D4DA-9C64-3EB2D2D53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7"/>
          <a:stretch/>
        </p:blipFill>
        <p:spPr>
          <a:xfrm>
            <a:off x="0" y="0"/>
            <a:ext cx="1220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CEFE-2A0C-907C-1FD4-00A20781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804" y="365125"/>
            <a:ext cx="336039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LAX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7E7D-97EB-B70E-2EEA-3580EFB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804" y="1825625"/>
            <a:ext cx="3360393" cy="4351338"/>
          </a:xfrm>
        </p:spPr>
        <p:txBody>
          <a:bodyPr/>
          <a:lstStyle/>
          <a:p>
            <a:r>
              <a:rPr lang="en-US" dirty="0"/>
              <a:t>4 Parallel Runways</a:t>
            </a:r>
          </a:p>
          <a:p>
            <a:r>
              <a:rPr lang="en-US" dirty="0"/>
              <a:t>Parallel Approaches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EB249-A238-1C7B-CBC1-7DBA990F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580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05F27D-E252-6F6A-5ABC-E6399D1B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197" y="0"/>
            <a:ext cx="4401727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BCB09C8-B744-4BE8-9B26-EDBDA384D1F2}"/>
              </a:ext>
            </a:extLst>
          </p:cNvPr>
          <p:cNvSpPr/>
          <p:nvPr/>
        </p:nvSpPr>
        <p:spPr>
          <a:xfrm>
            <a:off x="878840" y="2992120"/>
            <a:ext cx="320040" cy="32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B38E65-864E-2317-82EE-94D700A36644}"/>
              </a:ext>
            </a:extLst>
          </p:cNvPr>
          <p:cNvSpPr/>
          <p:nvPr/>
        </p:nvSpPr>
        <p:spPr>
          <a:xfrm>
            <a:off x="8341360" y="2458720"/>
            <a:ext cx="320040" cy="32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5590C9-4165-10B3-F6C9-C6D12C2FFA27}"/>
              </a:ext>
            </a:extLst>
          </p:cNvPr>
          <p:cNvSpPr/>
          <p:nvPr/>
        </p:nvSpPr>
        <p:spPr>
          <a:xfrm>
            <a:off x="3489960" y="5130800"/>
            <a:ext cx="320040" cy="32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F1D162-B032-0784-1427-DD2FC66E6764}"/>
              </a:ext>
            </a:extLst>
          </p:cNvPr>
          <p:cNvSpPr/>
          <p:nvPr/>
        </p:nvSpPr>
        <p:spPr>
          <a:xfrm>
            <a:off x="9738360" y="5013960"/>
            <a:ext cx="320040" cy="32004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AEADC0A0-CBF4-CFA5-806D-7FD9F0FD9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5" b="11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595D05C-A4DC-8332-5E5F-74DE4EDE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</a:t>
            </a:r>
            <a:r>
              <a:rPr lang="en-US" dirty="0" err="1"/>
              <a:t>SoFi</a:t>
            </a:r>
            <a:r>
              <a:rPr lang="en-US" dirty="0"/>
              <a:t> Stadium &amp; LAX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4EC51E-8A2A-23B1-EE45-52B9B776E4C4}"/>
              </a:ext>
            </a:extLst>
          </p:cNvPr>
          <p:cNvCxnSpPr>
            <a:cxnSpLocks/>
          </p:cNvCxnSpPr>
          <p:nvPr/>
        </p:nvCxnSpPr>
        <p:spPr>
          <a:xfrm rot="-420000">
            <a:off x="56636" y="5234356"/>
            <a:ext cx="1188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28EA99-3779-D491-F425-82E97449DF0D}"/>
              </a:ext>
            </a:extLst>
          </p:cNvPr>
          <p:cNvCxnSpPr>
            <a:cxnSpLocks/>
          </p:cNvCxnSpPr>
          <p:nvPr/>
        </p:nvCxnSpPr>
        <p:spPr>
          <a:xfrm rot="-420000">
            <a:off x="209036" y="5523916"/>
            <a:ext cx="118872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69416C-976A-FE31-7CD9-34844E420D8D}"/>
              </a:ext>
            </a:extLst>
          </p:cNvPr>
          <p:cNvCxnSpPr>
            <a:cxnSpLocks/>
          </p:cNvCxnSpPr>
          <p:nvPr/>
        </p:nvCxnSpPr>
        <p:spPr>
          <a:xfrm rot="-420000">
            <a:off x="36316" y="3121076"/>
            <a:ext cx="118872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805DB9-CB13-D5B6-FDA0-FE692B305517}"/>
              </a:ext>
            </a:extLst>
          </p:cNvPr>
          <p:cNvCxnSpPr>
            <a:cxnSpLocks/>
          </p:cNvCxnSpPr>
          <p:nvPr/>
        </p:nvCxnSpPr>
        <p:spPr>
          <a:xfrm rot="-420000">
            <a:off x="56636" y="3400476"/>
            <a:ext cx="1188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612A05-87A3-31B3-9613-27893AFF287D}"/>
              </a:ext>
            </a:extLst>
          </p:cNvPr>
          <p:cNvSpPr/>
          <p:nvPr/>
        </p:nvSpPr>
        <p:spPr>
          <a:xfrm>
            <a:off x="9591040" y="3042920"/>
            <a:ext cx="726440" cy="802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F3F16-3D68-B7F6-20CC-FEAF720DD573}"/>
              </a:ext>
            </a:extLst>
          </p:cNvPr>
          <p:cNvSpPr txBox="1"/>
          <p:nvPr/>
        </p:nvSpPr>
        <p:spPr>
          <a:xfrm rot="-420000">
            <a:off x="4947920" y="409025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4,500’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AC0685-5EE7-242E-5CC9-D40B390ACE9F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217160" y="3500120"/>
            <a:ext cx="89129" cy="591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2B7FC6-C940-8A86-911A-5B2E00D487D2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351299" y="4458208"/>
            <a:ext cx="109701" cy="83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3D6A57C-C477-D80A-BF14-6C09963BDF1D}"/>
              </a:ext>
            </a:extLst>
          </p:cNvPr>
          <p:cNvSpPr txBox="1"/>
          <p:nvPr/>
        </p:nvSpPr>
        <p:spPr>
          <a:xfrm rot="21229161">
            <a:off x="9184127" y="2598658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1,100’ altitude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FB7B3B-EC64-4B90-4FC6-22B2F2645634}"/>
              </a:ext>
            </a:extLst>
          </p:cNvPr>
          <p:cNvSpPr txBox="1"/>
          <p:nvPr/>
        </p:nvSpPr>
        <p:spPr>
          <a:xfrm rot="21229161">
            <a:off x="9525489" y="4691117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800’ altitude</a:t>
            </a:r>
          </a:p>
        </p:txBody>
      </p:sp>
    </p:spTree>
    <p:extLst>
      <p:ext uri="{BB962C8B-B14F-4D97-AF65-F5344CB8AC3E}">
        <p14:creationId xmlns:p14="http://schemas.microsoft.com/office/powerpoint/2010/main" val="30008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rplane Take Off At Sunset, Takeoff HD Wallpaper Pxfuel, 41% OFF">
            <a:extLst>
              <a:ext uri="{FF2B5EF4-FFF2-40B4-BE49-F238E27FC236}">
                <a16:creationId xmlns:a16="http://schemas.microsoft.com/office/drawing/2014/main" id="{A43F9068-4C76-7227-0E96-63E4778C7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ADBE2C2-CEB7-FB8D-C447-9F56DBE4DFB0}"/>
              </a:ext>
            </a:extLst>
          </p:cNvPr>
          <p:cNvGrpSpPr/>
          <p:nvPr/>
        </p:nvGrpSpPr>
        <p:grpSpPr>
          <a:xfrm>
            <a:off x="523240" y="3329940"/>
            <a:ext cx="4427221" cy="2981960"/>
            <a:chOff x="1123331" y="3241040"/>
            <a:chExt cx="6232509" cy="2981960"/>
          </a:xfrm>
          <a:noFill/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10C4A9D-D677-923D-277C-411F728C5F28}"/>
                </a:ext>
              </a:extLst>
            </p:cNvPr>
            <p:cNvSpPr/>
            <p:nvPr/>
          </p:nvSpPr>
          <p:spPr>
            <a:xfrm>
              <a:off x="1123331" y="3241040"/>
              <a:ext cx="6232509" cy="2981960"/>
            </a:xfrm>
            <a:prstGeom prst="round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CD32FC-ABDA-01D6-C4B1-AB9D651C89D0}"/>
                </a:ext>
              </a:extLst>
            </p:cNvPr>
            <p:cNvSpPr txBox="1"/>
            <p:nvPr/>
          </p:nvSpPr>
          <p:spPr>
            <a:xfrm>
              <a:off x="1376680" y="3256280"/>
              <a:ext cx="1158587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West Flow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D8C5AF-44D4-CCEA-5DD9-DBE267F3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LAX System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E22D1-3DC2-4C49-7B6C-CA67A0113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665"/>
            <a:ext cx="10515600" cy="14912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During normal operations, “outboard” runways are used for arrivals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“inboard” runways are for departures</a:t>
            </a:r>
          </a:p>
          <a:p>
            <a:r>
              <a:rPr lang="en-US" dirty="0">
                <a:solidFill>
                  <a:schemeClr val="bg1"/>
                </a:solidFill>
              </a:rPr>
              <a:t>If arrival demand exceeds capacity, inboard runways accept arrivals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C2A10D-AC87-D98B-D010-8FD8DE6941AE}"/>
              </a:ext>
            </a:extLst>
          </p:cNvPr>
          <p:cNvSpPr/>
          <p:nvPr/>
        </p:nvSpPr>
        <p:spPr>
          <a:xfrm>
            <a:off x="1752600" y="3525521"/>
            <a:ext cx="2118360" cy="9042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Runway 25L/24R Arrivals</a:t>
            </a:r>
          </a:p>
          <a:p>
            <a:pPr algn="ctr"/>
            <a:r>
              <a:rPr lang="en-US" dirty="0"/>
              <a:t>(outboards)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1A4668-5AF8-9AB5-354A-84D591911F61}"/>
              </a:ext>
            </a:extLst>
          </p:cNvPr>
          <p:cNvSpPr/>
          <p:nvPr/>
        </p:nvSpPr>
        <p:spPr>
          <a:xfrm>
            <a:off x="1752600" y="5212081"/>
            <a:ext cx="2118360" cy="9042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Runway Arrivals</a:t>
            </a:r>
          </a:p>
          <a:p>
            <a:pPr algn="ctr"/>
            <a:r>
              <a:rPr lang="en-US" dirty="0"/>
              <a:t>(inboards + outboards)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5BE9C-BE0D-6559-2470-C15B48EB78D6}"/>
              </a:ext>
            </a:extLst>
          </p:cNvPr>
          <p:cNvSpPr txBox="1"/>
          <p:nvPr/>
        </p:nvSpPr>
        <p:spPr>
          <a:xfrm>
            <a:off x="576581" y="4491217"/>
            <a:ext cx="11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Demand &gt; Capacity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FC9-47D8-3DDF-948C-40E79E02DED0}"/>
              </a:ext>
            </a:extLst>
          </p:cNvPr>
          <p:cNvSpPr txBox="1"/>
          <p:nvPr/>
        </p:nvSpPr>
        <p:spPr>
          <a:xfrm>
            <a:off x="3820161" y="4497755"/>
            <a:ext cx="11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Demand </a:t>
            </a:r>
            <a:r>
              <a:rPr lang="en-US" u="sng" dirty="0">
                <a:solidFill>
                  <a:schemeClr val="bg1"/>
                </a:solidFill>
              </a:rPr>
              <a:t>&lt;</a:t>
            </a:r>
            <a:r>
              <a:rPr lang="en-US" dirty="0">
                <a:solidFill>
                  <a:schemeClr val="bg1"/>
                </a:solidFill>
              </a:rPr>
              <a:t> Capacity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0DBE3BB-EE7A-FC8B-B685-29B61E25743C}"/>
              </a:ext>
            </a:extLst>
          </p:cNvPr>
          <p:cNvCxnSpPr>
            <a:cxnSpLocks/>
            <a:stCxn id="4" idx="1"/>
            <a:endCxn id="8" idx="0"/>
          </p:cNvCxnSpPr>
          <p:nvPr/>
        </p:nvCxnSpPr>
        <p:spPr>
          <a:xfrm rot="10800000" flipV="1">
            <a:off x="1160782" y="3977641"/>
            <a:ext cx="591819" cy="513576"/>
          </a:xfrm>
          <a:prstGeom prst="bentConnector2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5A99D61-838B-6503-963D-A0B853F11A7E}"/>
              </a:ext>
            </a:extLst>
          </p:cNvPr>
          <p:cNvCxnSpPr>
            <a:cxnSpLocks/>
            <a:stCxn id="8" idx="2"/>
            <a:endCxn id="5" idx="1"/>
          </p:cNvCxnSpPr>
          <p:nvPr/>
        </p:nvCxnSpPr>
        <p:spPr>
          <a:xfrm rot="16200000" flipH="1">
            <a:off x="1193364" y="5104964"/>
            <a:ext cx="526653" cy="591819"/>
          </a:xfrm>
          <a:prstGeom prst="bentConnector2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E39DD18-34B6-ECD7-2395-2DA29582A014}"/>
              </a:ext>
            </a:extLst>
          </p:cNvPr>
          <p:cNvCxnSpPr>
            <a:cxnSpLocks/>
            <a:stCxn id="5" idx="3"/>
            <a:endCxn id="9" idx="2"/>
          </p:cNvCxnSpPr>
          <p:nvPr/>
        </p:nvCxnSpPr>
        <p:spPr>
          <a:xfrm flipV="1">
            <a:off x="3870960" y="5144086"/>
            <a:ext cx="533401" cy="520115"/>
          </a:xfrm>
          <a:prstGeom prst="bentConnector2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130D6CE-219E-3C96-8DF9-8E5556BAB762}"/>
              </a:ext>
            </a:extLst>
          </p:cNvPr>
          <p:cNvCxnSpPr>
            <a:cxnSpLocks/>
            <a:stCxn id="9" idx="0"/>
            <a:endCxn id="4" idx="3"/>
          </p:cNvCxnSpPr>
          <p:nvPr/>
        </p:nvCxnSpPr>
        <p:spPr>
          <a:xfrm rot="16200000" flipV="1">
            <a:off x="3877604" y="3970997"/>
            <a:ext cx="520114" cy="533401"/>
          </a:xfrm>
          <a:prstGeom prst="bentConnector2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358D08-43C1-C212-B9FC-772176E69151}"/>
              </a:ext>
            </a:extLst>
          </p:cNvPr>
          <p:cNvGrpSpPr/>
          <p:nvPr/>
        </p:nvGrpSpPr>
        <p:grpSpPr>
          <a:xfrm>
            <a:off x="7015480" y="3329940"/>
            <a:ext cx="4427221" cy="2981960"/>
            <a:chOff x="1123331" y="3241040"/>
            <a:chExt cx="6232509" cy="2981960"/>
          </a:xfrm>
          <a:noFill/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E6C9260-3BB0-27B7-0235-FC4DCD00A749}"/>
                </a:ext>
              </a:extLst>
            </p:cNvPr>
            <p:cNvSpPr/>
            <p:nvPr/>
          </p:nvSpPr>
          <p:spPr>
            <a:xfrm>
              <a:off x="1123331" y="3241040"/>
              <a:ext cx="6232509" cy="2981960"/>
            </a:xfrm>
            <a:prstGeom prst="round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E208A2-3855-4E6A-B124-3094D734EA2A}"/>
                </a:ext>
              </a:extLst>
            </p:cNvPr>
            <p:cNvSpPr txBox="1"/>
            <p:nvPr/>
          </p:nvSpPr>
          <p:spPr>
            <a:xfrm>
              <a:off x="1376680" y="3256280"/>
              <a:ext cx="1445944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East Flow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91A8AAE-68D5-0D53-2B49-707EDEB40C1D}"/>
              </a:ext>
            </a:extLst>
          </p:cNvPr>
          <p:cNvSpPr/>
          <p:nvPr/>
        </p:nvSpPr>
        <p:spPr>
          <a:xfrm>
            <a:off x="8244840" y="3525521"/>
            <a:ext cx="2118360" cy="9042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Runway 06L/07R Arrivals</a:t>
            </a:r>
          </a:p>
          <a:p>
            <a:pPr algn="ctr"/>
            <a:r>
              <a:rPr lang="en-US" dirty="0"/>
              <a:t>(outboards)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CDB5DA7-9DAD-8441-1437-EF93E5E8AAB9}"/>
              </a:ext>
            </a:extLst>
          </p:cNvPr>
          <p:cNvSpPr/>
          <p:nvPr/>
        </p:nvSpPr>
        <p:spPr>
          <a:xfrm>
            <a:off x="8244840" y="5212081"/>
            <a:ext cx="2118360" cy="90424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Runway Arrivals</a:t>
            </a:r>
          </a:p>
          <a:p>
            <a:pPr algn="ctr"/>
            <a:r>
              <a:rPr lang="en-US" dirty="0"/>
              <a:t>(inboards + outboards)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88E29F-1820-5221-018C-0D95284D6E86}"/>
              </a:ext>
            </a:extLst>
          </p:cNvPr>
          <p:cNvSpPr txBox="1"/>
          <p:nvPr/>
        </p:nvSpPr>
        <p:spPr>
          <a:xfrm>
            <a:off x="7068821" y="4491217"/>
            <a:ext cx="11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Demand &gt; Capacity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A65BCF-E8A6-FD32-8AA9-6DCB001EA555}"/>
              </a:ext>
            </a:extLst>
          </p:cNvPr>
          <p:cNvSpPr txBox="1"/>
          <p:nvPr/>
        </p:nvSpPr>
        <p:spPr>
          <a:xfrm>
            <a:off x="10312401" y="4497755"/>
            <a:ext cx="11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Demand </a:t>
            </a:r>
            <a:r>
              <a:rPr lang="en-US" u="sng" dirty="0">
                <a:solidFill>
                  <a:schemeClr val="bg1"/>
                </a:solidFill>
              </a:rPr>
              <a:t>&lt;</a:t>
            </a:r>
            <a:r>
              <a:rPr lang="en-US" dirty="0">
                <a:solidFill>
                  <a:schemeClr val="bg1"/>
                </a:solidFill>
              </a:rPr>
              <a:t> Capacity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44AC503C-F14B-0288-803D-69ECAD21844D}"/>
              </a:ext>
            </a:extLst>
          </p:cNvPr>
          <p:cNvCxnSpPr>
            <a:cxnSpLocks/>
            <a:stCxn id="43" idx="1"/>
            <a:endCxn id="45" idx="0"/>
          </p:cNvCxnSpPr>
          <p:nvPr/>
        </p:nvCxnSpPr>
        <p:spPr>
          <a:xfrm rot="10800000" flipV="1">
            <a:off x="7653022" y="3977641"/>
            <a:ext cx="591819" cy="513576"/>
          </a:xfrm>
          <a:prstGeom prst="bentConnector2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2C3BC09C-19B3-3A8B-3FDC-8D3E4F5B90A2}"/>
              </a:ext>
            </a:extLst>
          </p:cNvPr>
          <p:cNvCxnSpPr>
            <a:cxnSpLocks/>
            <a:stCxn id="45" idx="2"/>
            <a:endCxn id="44" idx="1"/>
          </p:cNvCxnSpPr>
          <p:nvPr/>
        </p:nvCxnSpPr>
        <p:spPr>
          <a:xfrm rot="16200000" flipH="1">
            <a:off x="7685604" y="5104964"/>
            <a:ext cx="526653" cy="591819"/>
          </a:xfrm>
          <a:prstGeom prst="bentConnector2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D53D8809-9117-685B-2BC2-D74BD24A5C9B}"/>
              </a:ext>
            </a:extLst>
          </p:cNvPr>
          <p:cNvCxnSpPr>
            <a:cxnSpLocks/>
            <a:stCxn id="44" idx="3"/>
            <a:endCxn id="46" idx="2"/>
          </p:cNvCxnSpPr>
          <p:nvPr/>
        </p:nvCxnSpPr>
        <p:spPr>
          <a:xfrm flipV="1">
            <a:off x="10363200" y="5144086"/>
            <a:ext cx="533401" cy="520115"/>
          </a:xfrm>
          <a:prstGeom prst="bentConnector2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C22EBE7-0ED9-DEAA-A6AA-251D5CC21E7A}"/>
              </a:ext>
            </a:extLst>
          </p:cNvPr>
          <p:cNvCxnSpPr>
            <a:cxnSpLocks/>
            <a:stCxn id="46" idx="0"/>
            <a:endCxn id="43" idx="3"/>
          </p:cNvCxnSpPr>
          <p:nvPr/>
        </p:nvCxnSpPr>
        <p:spPr>
          <a:xfrm rot="16200000" flipV="1">
            <a:off x="10369844" y="3970997"/>
            <a:ext cx="520114" cy="533401"/>
          </a:xfrm>
          <a:prstGeom prst="bentConnector2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150D92C-15E2-2642-24C7-DC5563DF4518}"/>
              </a:ext>
            </a:extLst>
          </p:cNvPr>
          <p:cNvSpPr txBox="1"/>
          <p:nvPr/>
        </p:nvSpPr>
        <p:spPr>
          <a:xfrm>
            <a:off x="5335740" y="5212081"/>
            <a:ext cx="130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Winds out of the East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5BC6E5-4401-7092-9E97-4D5E4AF4346F}"/>
              </a:ext>
            </a:extLst>
          </p:cNvPr>
          <p:cNvSpPr txBox="1"/>
          <p:nvPr/>
        </p:nvSpPr>
        <p:spPr>
          <a:xfrm>
            <a:off x="5335739" y="3807080"/>
            <a:ext cx="130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Winds out of the West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6A8B257-05EE-856D-84EE-6DB1EE6C8F56}"/>
              </a:ext>
            </a:extLst>
          </p:cNvPr>
          <p:cNvCxnSpPr>
            <a:endCxn id="51" idx="1"/>
          </p:cNvCxnSpPr>
          <p:nvPr/>
        </p:nvCxnSpPr>
        <p:spPr>
          <a:xfrm>
            <a:off x="4950461" y="5535246"/>
            <a:ext cx="385279" cy="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FC469AE-83B9-EB51-4EFE-29A662913576}"/>
              </a:ext>
            </a:extLst>
          </p:cNvPr>
          <p:cNvCxnSpPr>
            <a:stCxn id="51" idx="3"/>
          </p:cNvCxnSpPr>
          <p:nvPr/>
        </p:nvCxnSpPr>
        <p:spPr>
          <a:xfrm flipV="1">
            <a:off x="6642899" y="5535246"/>
            <a:ext cx="372581" cy="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99F1A4-E883-7BE2-1918-09638A23ED6A}"/>
              </a:ext>
            </a:extLst>
          </p:cNvPr>
          <p:cNvCxnSpPr>
            <a:cxnSpLocks/>
            <a:endCxn id="52" idx="3"/>
          </p:cNvCxnSpPr>
          <p:nvPr/>
        </p:nvCxnSpPr>
        <p:spPr>
          <a:xfrm flipH="1">
            <a:off x="6642898" y="4130246"/>
            <a:ext cx="3526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D8018A0-F1C8-EB7B-526B-907F6D076CAD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4950461" y="4130245"/>
            <a:ext cx="385278" cy="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43" grpId="0" animBg="1"/>
      <p:bldP spid="44" grpId="0" animBg="1"/>
      <p:bldP spid="45" grpId="0"/>
      <p:bldP spid="46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289</Words>
  <Application>Microsoft Office PowerPoint</Application>
  <PresentationFormat>Widescreen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System States &amp; State Machines</vt:lpstr>
      <vt:lpstr>Overview</vt:lpstr>
      <vt:lpstr>Spatial Disorientation</vt:lpstr>
      <vt:lpstr>Spatial Disorientation</vt:lpstr>
      <vt:lpstr>Spatial Disorientation Risk Matrix</vt:lpstr>
      <vt:lpstr>PowerPoint Presentation</vt:lpstr>
      <vt:lpstr>LAX Approaches</vt:lpstr>
      <vt:lpstr>Example:  SoFi Stadium &amp; LAX</vt:lpstr>
      <vt:lpstr>LAX System States</vt:lpstr>
      <vt:lpstr>State Machine in SysML</vt:lpstr>
      <vt:lpstr>State Change Models – Markov Chains</vt:lpstr>
      <vt:lpstr>Risk Frameworks</vt:lpstr>
      <vt:lpstr>Risk Frameworks with System State Data</vt:lpstr>
      <vt:lpstr>Questions,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States &amp; State Machines</dc:title>
  <dc:creator>Alan Bell</dc:creator>
  <cp:lastModifiedBy>alan bell</cp:lastModifiedBy>
  <cp:revision>3</cp:revision>
  <dcterms:created xsi:type="dcterms:W3CDTF">2024-02-08T15:06:43Z</dcterms:created>
  <dcterms:modified xsi:type="dcterms:W3CDTF">2024-02-21T18:37:21Z</dcterms:modified>
</cp:coreProperties>
</file>